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68"/>
  </p:handoutMasterIdLst>
  <p:sldIdLst>
    <p:sldId id="256" r:id="rId3"/>
    <p:sldId id="394" r:id="rId5"/>
    <p:sldId id="549" r:id="rId6"/>
    <p:sldId id="1070" r:id="rId7"/>
    <p:sldId id="1052" r:id="rId8"/>
    <p:sldId id="1138" r:id="rId9"/>
    <p:sldId id="550" r:id="rId10"/>
    <p:sldId id="1071" r:id="rId11"/>
    <p:sldId id="706" r:id="rId12"/>
    <p:sldId id="993" r:id="rId13"/>
    <p:sldId id="885" r:id="rId14"/>
    <p:sldId id="588" r:id="rId15"/>
    <p:sldId id="941" r:id="rId16"/>
    <p:sldId id="487" r:id="rId17"/>
    <p:sldId id="465" r:id="rId18"/>
    <p:sldId id="1055" r:id="rId19"/>
    <p:sldId id="438" r:id="rId20"/>
    <p:sldId id="887" r:id="rId21"/>
    <p:sldId id="888" r:id="rId22"/>
    <p:sldId id="889" r:id="rId23"/>
    <p:sldId id="890" r:id="rId24"/>
    <p:sldId id="891" r:id="rId25"/>
    <p:sldId id="898" r:id="rId26"/>
    <p:sldId id="899" r:id="rId27"/>
    <p:sldId id="1075" r:id="rId28"/>
    <p:sldId id="808" r:id="rId29"/>
    <p:sldId id="886" r:id="rId30"/>
    <p:sldId id="1058" r:id="rId31"/>
    <p:sldId id="892" r:id="rId32"/>
    <p:sldId id="893" r:id="rId33"/>
    <p:sldId id="807" r:id="rId34"/>
    <p:sldId id="742" r:id="rId35"/>
    <p:sldId id="743" r:id="rId36"/>
    <p:sldId id="1059" r:id="rId37"/>
    <p:sldId id="896" r:id="rId38"/>
    <p:sldId id="897" r:id="rId39"/>
    <p:sldId id="895" r:id="rId40"/>
    <p:sldId id="901" r:id="rId41"/>
    <p:sldId id="902" r:id="rId42"/>
    <p:sldId id="1061" r:id="rId43"/>
    <p:sldId id="1062" r:id="rId44"/>
    <p:sldId id="1063" r:id="rId45"/>
    <p:sldId id="904" r:id="rId46"/>
    <p:sldId id="1064" r:id="rId47"/>
    <p:sldId id="1065" r:id="rId48"/>
    <p:sldId id="1066" r:id="rId49"/>
    <p:sldId id="1067" r:id="rId50"/>
    <p:sldId id="1068" r:id="rId51"/>
    <p:sldId id="1069" r:id="rId52"/>
    <p:sldId id="484" r:id="rId53"/>
    <p:sldId id="485" r:id="rId54"/>
    <p:sldId id="461" r:id="rId55"/>
    <p:sldId id="442" r:id="rId56"/>
    <p:sldId id="444" r:id="rId57"/>
    <p:sldId id="668" r:id="rId58"/>
    <p:sldId id="447" r:id="rId59"/>
    <p:sldId id="669" r:id="rId60"/>
    <p:sldId id="448" r:id="rId61"/>
    <p:sldId id="670" r:id="rId62"/>
    <p:sldId id="446" r:id="rId63"/>
    <p:sldId id="1072" r:id="rId64"/>
    <p:sldId id="1073" r:id="rId65"/>
    <p:sldId id="1074" r:id="rId66"/>
    <p:sldId id="433"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4" y="68"/>
      </p:cViewPr>
      <p:guideLst>
        <p:guide orient="horz" pos="2238"/>
        <p:guide pos="39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
        <p:cNvGrpSpPr/>
        <p:nvPr/>
      </p:nvGrpSpPr>
      <p:grpSpPr>
        <a:xfrm>
          <a:off x="0" y="0"/>
          <a:ext cx="0" cy="0"/>
          <a:chOff x="0" y="0"/>
          <a:chExt cx="0" cy="0"/>
        </a:xfrm>
      </p:grpSpPr>
      <p:sp>
        <p:nvSpPr>
          <p:cNvPr id="142" name="Google Shape;1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3" name="Google Shape;1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標題投影片">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37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7C891D">
                <a:alpha val="69411"/>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9B8D4">
                <a:alpha val="69411"/>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4" name="Google Shape;34;p2"/>
          <p:cNvSpPr txBox="1">
            <a:spLocks noGrp="1"/>
          </p:cNvSpPr>
          <p:nvPr>
            <p:ph type="ctrTitle"/>
          </p:nvPr>
        </p:nvSpPr>
        <p:spPr>
          <a:xfrm>
            <a:off x="677334" y="2404534"/>
            <a:ext cx="9261139" cy="1646302"/>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Clr>
                <a:schemeClr val="accent1"/>
              </a:buClr>
              <a:buSzPts val="4000"/>
              <a:buFont typeface="Times New Roman" panose="02020603050405020304"/>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
          <p:cNvSpPr txBox="1">
            <a:spLocks noGrp="1"/>
          </p:cNvSpPr>
          <p:nvPr>
            <p:ph type="subTitle" idx="1"/>
          </p:nvPr>
        </p:nvSpPr>
        <p:spPr>
          <a:xfrm>
            <a:off x="674160" y="4050833"/>
            <a:ext cx="9264313" cy="1096899"/>
          </a:xfrm>
          <a:prstGeom prst="rect">
            <a:avLst/>
          </a:prstGeom>
          <a:noFill/>
          <a:ln>
            <a:noFill/>
          </a:ln>
        </p:spPr>
        <p:txBody>
          <a:bodyPr spcFirstLastPara="1" wrap="square" lIns="91425" tIns="45700" rIns="91425" bIns="45700" anchor="t" anchorCtr="0">
            <a:noAutofit/>
          </a:bodyPr>
          <a:lstStyle>
            <a:lvl1pPr lvl="0" algn="r">
              <a:lnSpc>
                <a:spcPct val="100000"/>
              </a:lnSpc>
              <a:spcBef>
                <a:spcPts val="1000"/>
              </a:spcBef>
              <a:spcAft>
                <a:spcPts val="0"/>
              </a:spcAft>
              <a:buSzPts val="1920"/>
              <a:buNone/>
              <a:defRPr sz="2400">
                <a:solidFill>
                  <a:srgbClr val="7F7F7F"/>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40"/>
              <a:buNone/>
              <a:defRPr>
                <a:solidFill>
                  <a:srgbClr val="888888"/>
                </a:solidFill>
              </a:defRPr>
            </a:lvl3pPr>
            <a:lvl4pPr lvl="3" algn="ctr">
              <a:lnSpc>
                <a:spcPct val="100000"/>
              </a:lnSpc>
              <a:spcBef>
                <a:spcPts val="1000"/>
              </a:spcBef>
              <a:spcAft>
                <a:spcPts val="0"/>
              </a:spcAft>
              <a:buSzPts val="1280"/>
              <a:buNone/>
              <a:defRPr>
                <a:solidFill>
                  <a:srgbClr val="888888"/>
                </a:solidFill>
              </a:defRPr>
            </a:lvl4pPr>
            <a:lvl5pPr lvl="4" algn="ctr">
              <a:lnSpc>
                <a:spcPct val="100000"/>
              </a:lnSpc>
              <a:spcBef>
                <a:spcPts val="1000"/>
              </a:spcBef>
              <a:spcAft>
                <a:spcPts val="0"/>
              </a:spcAft>
              <a:buSzPts val="128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2"/>
          <p:cNvSpPr txBox="1">
            <a:spLocks noGrp="1"/>
          </p:cNvSpPr>
          <p:nvPr>
            <p:ph type="dt" idx="10"/>
          </p:nvPr>
        </p:nvSpPr>
        <p:spPr>
          <a:xfrm>
            <a:off x="8807510" y="6360169"/>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
          <p:cNvSpPr txBox="1">
            <a:spLocks noGrp="1"/>
          </p:cNvSpPr>
          <p:nvPr>
            <p:ph type="ftr" idx="11"/>
          </p:nvPr>
        </p:nvSpPr>
        <p:spPr>
          <a:xfrm>
            <a:off x="677333" y="6360168"/>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
          <p:cNvSpPr txBox="1">
            <a:spLocks noGrp="1"/>
          </p:cNvSpPr>
          <p:nvPr>
            <p:ph type="sldNum" idx="12"/>
          </p:nvPr>
        </p:nvSpPr>
        <p:spPr>
          <a:xfrm>
            <a:off x="10027577" y="6360169"/>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pic>
        <p:nvPicPr>
          <p:cNvPr id="39" name="Google Shape;39;p2"/>
          <p:cNvPicPr preferRelativeResize="0"/>
          <p:nvPr/>
        </p:nvPicPr>
        <p:blipFill rotWithShape="1">
          <a:blip r:embed="rId2"/>
          <a:srcRect/>
          <a:stretch>
            <a:fillRect/>
          </a:stretch>
        </p:blipFill>
        <p:spPr>
          <a:xfrm>
            <a:off x="10803510" y="6406487"/>
            <a:ext cx="1266570" cy="3305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與說明文字">
  <p:cSld name="標題與說明文字">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95" name="Google Shape;95;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引述 (含標題)">
  <p:cSld name="引述 (含標題)">
    <p:spTree>
      <p:nvGrpSpPr>
        <p:cNvPr id="1" name="Shape 98"/>
        <p:cNvGrpSpPr/>
        <p:nvPr/>
      </p:nvGrpSpPr>
      <p:grpSpPr>
        <a:xfrm>
          <a:off x="0" y="0"/>
          <a:ext cx="0" cy="0"/>
          <a:chOff x="0" y="0"/>
          <a:chExt cx="0" cy="0"/>
        </a:xfrm>
      </p:grpSpPr>
      <p:sp>
        <p:nvSpPr>
          <p:cNvPr id="99" name="Google Shape;99;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280"/>
              <a:buFont typeface="Times New Roman" panose="02020603050405020304"/>
              <a:buNone/>
              <a:defRPr sz="1600">
                <a:solidFill>
                  <a:srgbClr val="7F7F7F"/>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101" name="Google Shape;101;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102" name="Google Shape;102;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
        <p:nvSpPr>
          <p:cNvPr id="105" name="Google Shape;105;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800" b="0" i="0" u="none" strike="noStrike" cap="none">
              <a:solidFill>
                <a:srgbClr val="89B8D4"/>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110" name="Google Shape;110;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引述名片">
  <p:cSld name="引述名片">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imes New Roman" panose="02020603050405020304"/>
              <a:buNone/>
              <a:defRPr sz="2400">
                <a:solidFill>
                  <a:srgbClr val="3F3F3F"/>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116" name="Google Shape;116;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117" name="Google Shape;117;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
        <p:nvSpPr>
          <p:cNvPr id="120" name="Google Shape;120;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是非題">
  <p:cSld name="是非題">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imes New Roman" panose="02020603050405020304"/>
              <a:buNone/>
              <a:defRPr sz="2400">
                <a:solidFill>
                  <a:schemeClr val="accent1"/>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125" name="Google Shape;125;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126" name="Google Shape;126;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matchingName="標題及直排文字">
  <p:cSld name="VERTICAL_TEXT">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132" name="Google Shape;132;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matchingName="直排標題及文字">
  <p:cSld name="VERTICAL_TITLE_AND_VERTICAL_TEXT">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138" name="Google Shape;138;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標題及物件">
  <p:cSld name="OBJECT">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677333" y="235132"/>
            <a:ext cx="10126177" cy="77506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imes New Roman" panose="02020603050405020304"/>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
          <p:cNvSpPr txBox="1">
            <a:spLocks noGrp="1"/>
          </p:cNvSpPr>
          <p:nvPr>
            <p:ph type="body" idx="1"/>
          </p:nvPr>
        </p:nvSpPr>
        <p:spPr>
          <a:xfrm>
            <a:off x="677334" y="1219200"/>
            <a:ext cx="10126176" cy="4955177"/>
          </a:xfrm>
          <a:prstGeom prst="rect">
            <a:avLst/>
          </a:prstGeom>
          <a:noFill/>
          <a:ln>
            <a:noFill/>
          </a:ln>
        </p:spPr>
        <p:txBody>
          <a:bodyPr spcFirstLastPara="1" wrap="square" lIns="91425" tIns="45700" rIns="91425" bIns="45700" anchor="t" anchorCtr="0">
            <a:noAutofit/>
          </a:bodyPr>
          <a:lstStyle>
            <a:lvl1pPr marL="457200" lvl="0" indent="-350520" algn="l">
              <a:lnSpc>
                <a:spcPct val="100000"/>
              </a:lnSpc>
              <a:spcBef>
                <a:spcPts val="1000"/>
              </a:spcBef>
              <a:spcAft>
                <a:spcPts val="0"/>
              </a:spcAft>
              <a:buSzPts val="1920"/>
              <a:buChar char="▶"/>
              <a:defRPr sz="2400"/>
            </a:lvl1pPr>
            <a:lvl2pPr marL="914400" lvl="1" indent="-330200" algn="l">
              <a:lnSpc>
                <a:spcPct val="100000"/>
              </a:lnSpc>
              <a:spcBef>
                <a:spcPts val="1000"/>
              </a:spcBef>
              <a:spcAft>
                <a:spcPts val="0"/>
              </a:spcAft>
              <a:buSzPts val="1600"/>
              <a:buChar char="▶"/>
              <a:defRPr sz="2000"/>
            </a:lvl2pPr>
            <a:lvl3pPr marL="1371600" lvl="2" indent="-320040" algn="l">
              <a:lnSpc>
                <a:spcPct val="100000"/>
              </a:lnSpc>
              <a:spcBef>
                <a:spcPts val="1000"/>
              </a:spcBef>
              <a:spcAft>
                <a:spcPts val="0"/>
              </a:spcAft>
              <a:buSzPts val="1440"/>
              <a:buChar char="▶"/>
              <a:defRPr sz="1800"/>
            </a:lvl3pPr>
            <a:lvl4pPr marL="1828800" lvl="3" indent="-309880" algn="l">
              <a:lnSpc>
                <a:spcPct val="100000"/>
              </a:lnSpc>
              <a:spcBef>
                <a:spcPts val="1000"/>
              </a:spcBef>
              <a:spcAft>
                <a:spcPts val="0"/>
              </a:spcAft>
              <a:buSzPts val="1280"/>
              <a:buChar char="▶"/>
              <a:defRPr sz="1600"/>
            </a:lvl4pPr>
            <a:lvl5pPr marL="2286000" lvl="4" indent="-309880" algn="l">
              <a:lnSpc>
                <a:spcPct val="100000"/>
              </a:lnSpc>
              <a:spcBef>
                <a:spcPts val="1000"/>
              </a:spcBef>
              <a:spcAft>
                <a:spcPts val="0"/>
              </a:spcAft>
              <a:buSzPts val="1280"/>
              <a:buChar char="▶"/>
              <a:defRPr sz="1600"/>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43" name="Google Shape;43;p3"/>
          <p:cNvSpPr txBox="1">
            <a:spLocks noGrp="1"/>
          </p:cNvSpPr>
          <p:nvPr>
            <p:ph type="dt" idx="10"/>
          </p:nvPr>
        </p:nvSpPr>
        <p:spPr>
          <a:xfrm>
            <a:off x="8807510" y="6360169"/>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
          <p:cNvSpPr txBox="1">
            <a:spLocks noGrp="1"/>
          </p:cNvSpPr>
          <p:nvPr>
            <p:ph type="ftr" idx="11"/>
          </p:nvPr>
        </p:nvSpPr>
        <p:spPr>
          <a:xfrm>
            <a:off x="677333" y="6360168"/>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
          <p:cNvSpPr txBox="1">
            <a:spLocks noGrp="1"/>
          </p:cNvSpPr>
          <p:nvPr>
            <p:ph type="sldNum" idx="12"/>
          </p:nvPr>
        </p:nvSpPr>
        <p:spPr>
          <a:xfrm>
            <a:off x="10027577" y="6360169"/>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pic>
        <p:nvPicPr>
          <p:cNvPr id="46" name="Google Shape;46;p3"/>
          <p:cNvPicPr preferRelativeResize="0"/>
          <p:nvPr/>
        </p:nvPicPr>
        <p:blipFill rotWithShape="1">
          <a:blip r:embed="rId2"/>
          <a:srcRect/>
          <a:stretch>
            <a:fillRect/>
          </a:stretch>
        </p:blipFill>
        <p:spPr>
          <a:xfrm>
            <a:off x="10803510" y="6406487"/>
            <a:ext cx="1266570" cy="330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章節標題">
  <p:cSld name="SECTION_HEADER">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000"/>
              <a:buFont typeface="Times New Roman" panose="02020603050405020304"/>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0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p:txBody>
      </p:sp>
      <p:sp>
        <p:nvSpPr>
          <p:cNvPr id="50" name="Google Shape;50;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兩項物件">
  <p:cSld name="TWO_OBJECTS">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56" name="Google Shape;56;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57" name="Google Shape;57;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對">
  <p:cSld name="TWO_OBJECTS_WITH_TEXT">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imes New Roman" panose="020206030504050203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p:txBody>
      </p:sp>
      <p:sp>
        <p:nvSpPr>
          <p:cNvPr id="63" name="Google Shape;63;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64" name="Google Shape;64;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p:txBody>
      </p:sp>
      <p:sp>
        <p:nvSpPr>
          <p:cNvPr id="65" name="Google Shape;65;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66" name="Google Shape;66;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只有標題">
  <p:cSld name="TITLE_ONLY">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74"/>
        <p:cNvGrpSpPr/>
        <p:nvPr/>
      </p:nvGrpSpPr>
      <p:grpSpPr>
        <a:xfrm>
          <a:off x="0" y="0"/>
          <a:ext cx="0" cy="0"/>
          <a:chOff x="0" y="0"/>
          <a:chExt cx="0" cy="0"/>
        </a:xfrm>
      </p:grpSpPr>
      <p:sp>
        <p:nvSpPr>
          <p:cNvPr id="75" name="Google Shape;75;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含標題的內容">
  <p:cSld name="OBJECT_WITH_CAPTION_TEXT">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000"/>
              <a:buFont typeface="Times New Roman" panose="02020603050405020304"/>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p:txBody>
      </p:sp>
      <p:sp>
        <p:nvSpPr>
          <p:cNvPr id="81" name="Google Shape;81;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1120"/>
              <a:buNone/>
              <a:defRPr sz="1400"/>
            </a:lvl2pPr>
            <a:lvl3pPr marL="1371600" lvl="2" indent="-228600" algn="l">
              <a:lnSpc>
                <a:spcPct val="100000"/>
              </a:lnSpc>
              <a:spcBef>
                <a:spcPts val="1000"/>
              </a:spcBef>
              <a:spcAft>
                <a:spcPts val="0"/>
              </a:spcAft>
              <a:buSzPts val="960"/>
              <a:buNone/>
              <a:defRPr sz="1200"/>
            </a:lvl3pPr>
            <a:lvl4pPr marL="1828800" lvl="3" indent="-228600" algn="l">
              <a:lnSpc>
                <a:spcPct val="100000"/>
              </a:lnSpc>
              <a:spcBef>
                <a:spcPts val="1000"/>
              </a:spcBef>
              <a:spcAft>
                <a:spcPts val="0"/>
              </a:spcAft>
              <a:buSzPts val="800"/>
              <a:buNone/>
              <a:defRPr sz="1000"/>
            </a:lvl4pPr>
            <a:lvl5pPr marL="2286000" lvl="4" indent="-228600" algn="l">
              <a:lnSpc>
                <a:spcPct val="100000"/>
              </a:lnSpc>
              <a:spcBef>
                <a:spcPts val="1000"/>
              </a:spcBef>
              <a:spcAft>
                <a:spcPts val="0"/>
              </a:spcAft>
              <a:buSzPts val="800"/>
              <a:buNone/>
              <a:defRPr sz="1000"/>
            </a:lvl5pPr>
            <a:lvl6pPr marL="2743200" lvl="5" indent="-228600" algn="l">
              <a:lnSpc>
                <a:spcPct val="100000"/>
              </a:lnSpc>
              <a:spcBef>
                <a:spcPts val="1000"/>
              </a:spcBef>
              <a:spcAft>
                <a:spcPts val="0"/>
              </a:spcAft>
              <a:buSzPts val="800"/>
              <a:buNone/>
              <a:defRPr sz="1000"/>
            </a:lvl6pPr>
            <a:lvl7pPr marL="3200400" lvl="6" indent="-228600" algn="l">
              <a:lnSpc>
                <a:spcPct val="100000"/>
              </a:lnSpc>
              <a:spcBef>
                <a:spcPts val="1000"/>
              </a:spcBef>
              <a:spcAft>
                <a:spcPts val="0"/>
              </a:spcAft>
              <a:buSzPts val="800"/>
              <a:buNone/>
              <a:defRPr sz="1000"/>
            </a:lvl7pPr>
            <a:lvl8pPr marL="3657600" lvl="7" indent="-228600" algn="l">
              <a:lnSpc>
                <a:spcPct val="100000"/>
              </a:lnSpc>
              <a:spcBef>
                <a:spcPts val="1000"/>
              </a:spcBef>
              <a:spcAft>
                <a:spcPts val="0"/>
              </a:spcAft>
              <a:buSzPts val="800"/>
              <a:buNone/>
              <a:defRPr sz="1000"/>
            </a:lvl8pPr>
            <a:lvl9pPr marL="4114800" lvl="8" indent="-228600" algn="l">
              <a:lnSpc>
                <a:spcPct val="100000"/>
              </a:lnSpc>
              <a:spcBef>
                <a:spcPts val="1000"/>
              </a:spcBef>
              <a:spcAft>
                <a:spcPts val="0"/>
              </a:spcAft>
              <a:buSzPts val="800"/>
              <a:buNone/>
              <a:defRPr sz="1000"/>
            </a:lvl9pPr>
          </a:lstStyle>
          <a:p/>
        </p:txBody>
      </p:sp>
      <p:sp>
        <p:nvSpPr>
          <p:cNvPr id="82" name="Google Shape;82;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含標題的圖片">
  <p:cSld name="PICTURE_WITH_CAPTION_TEXT">
    <p:spTree>
      <p:nvGrpSpPr>
        <p:cNvPr id="1" name="Shape 85"/>
        <p:cNvGrpSpPr/>
        <p:nvPr/>
      </p:nvGrpSpPr>
      <p:grpSpPr>
        <a:xfrm>
          <a:off x="0" y="0"/>
          <a:ext cx="0" cy="0"/>
          <a:chOff x="0" y="0"/>
          <a:chExt cx="0" cy="0"/>
        </a:xfrm>
      </p:grpSpPr>
      <p:sp>
        <p:nvSpPr>
          <p:cNvPr id="86" name="Google Shape;86;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400"/>
              <a:buFont typeface="Times New Roman" panose="02020603050405020304"/>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8" name="Google Shape;88;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p:txBody>
      </p:sp>
      <p:sp>
        <p:nvSpPr>
          <p:cNvPr id="89" name="Google Shape;89;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37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7C891D">
                <a:alpha val="69411"/>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9B8D4">
                <a:alpha val="69411"/>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1"/>
            <p:cNvSpPr/>
            <p:nvPr/>
          </p:nvSpPr>
          <p:spPr>
            <a:xfrm>
              <a:off x="0" y="4013200"/>
              <a:ext cx="448733" cy="2844800"/>
            </a:xfrm>
            <a:prstGeom prst="triangle">
              <a:avLst>
                <a:gd name="adj" fmla="val 0"/>
              </a:avLst>
            </a:prstGeom>
            <a:solidFill>
              <a:schemeClr val="accent1">
                <a:alpha val="8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3600"/>
              <a:buFont typeface="Times New Roman" panose="02020603050405020304"/>
              <a:buNone/>
              <a:defRPr sz="36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fld>
            <a:endParaRPr lang="zh-TW"/>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标题 1"/>
          <p:cNvSpPr>
            <a:spLocks noGrp="1"/>
          </p:cNvSpPr>
          <p:nvPr>
            <p:ph type="ctrTitle"/>
            <p:custDataLst>
              <p:tags r:id="rId1"/>
            </p:custDataLst>
          </p:nvPr>
        </p:nvSpPr>
        <p:spPr>
          <a:xfrm>
            <a:off x="751840" y="61595"/>
            <a:ext cx="9227820" cy="2887345"/>
          </a:xfrm>
        </p:spPr>
        <p:txBody>
          <a:bodyPr>
            <a:noAutofit/>
          </a:bodyPr>
          <a:lstStyle/>
          <a:p>
            <a:pPr algn="ctr"/>
            <a:r>
              <a:rPr lang="zh-CN" altLang="en-US" b="0" spc="0" dirty="0">
                <a:solidFill>
                  <a:schemeClr val="tx1">
                    <a:lumMod val="95000"/>
                    <a:lumOff val="5000"/>
                  </a:schemeClr>
                </a:solidFill>
                <a:ea typeface="Microsoft YaHei" panose="020B0503020204020204" charset="-122"/>
                <a:cs typeface="Segoe UI Semibold" panose="020B0702040204020203" charset="0"/>
                <a:sym typeface="+mn-ea"/>
              </a:rPr>
              <a:t>Project </a:t>
            </a:r>
            <a:r>
              <a:rPr lang="zh-CN" altLang="en-US" b="1" spc="0" dirty="0">
                <a:solidFill>
                  <a:schemeClr val="tx1">
                    <a:lumMod val="95000"/>
                    <a:lumOff val="5000"/>
                  </a:schemeClr>
                </a:solidFill>
                <a:ea typeface="Microsoft YaHei" panose="020B0503020204020204" charset="-122"/>
                <a:cs typeface="Segoe UI Semibold" panose="020B0702040204020203" charset="0"/>
                <a:sym typeface="+mn-ea"/>
              </a:rPr>
              <a:t>II</a:t>
            </a:r>
            <a:r>
              <a:rPr lang="zh-CN" altLang="en-US" b="1" dirty="0">
                <a:solidFill>
                  <a:schemeClr val="tx1">
                    <a:lumMod val="95000"/>
                    <a:lumOff val="5000"/>
                  </a:schemeClr>
                </a:solidFill>
                <a:ea typeface="Microsoft YaHei" panose="020B0503020204020204" charset="-122"/>
                <a:cs typeface="Segoe UI Semibold" panose="020B0702040204020203" charset="0"/>
                <a:sym typeface="+mn-ea"/>
              </a:rPr>
              <a:t>I</a:t>
            </a:r>
            <a:br>
              <a:rPr lang="zh-CN" altLang="en-US" b="0" spc="0" dirty="0">
                <a:solidFill>
                  <a:schemeClr val="tx1">
                    <a:lumMod val="95000"/>
                    <a:lumOff val="5000"/>
                  </a:schemeClr>
                </a:solidFill>
                <a:ea typeface="Microsoft YaHei" panose="020B0503020204020204" charset="-122"/>
                <a:cs typeface="Segoe UI Semibold" panose="020B0702040204020203" charset="0"/>
                <a:sym typeface="+mn-ea"/>
              </a:rPr>
            </a:br>
            <a:br>
              <a:rPr lang="zh-CN" altLang="en-US" b="0" spc="0" dirty="0">
                <a:solidFill>
                  <a:schemeClr val="tx1">
                    <a:lumMod val="95000"/>
                    <a:lumOff val="5000"/>
                  </a:schemeClr>
                </a:solidFill>
                <a:ea typeface="Microsoft YaHei" panose="020B0503020204020204" charset="-122"/>
                <a:cs typeface="Segoe UI Semibold" panose="020B0702040204020203" charset="0"/>
                <a:sym typeface="+mn-ea"/>
              </a:rPr>
            </a:br>
            <a:r>
              <a:rPr lang="zh-CN" altLang="en-US" b="1" dirty="0">
                <a:solidFill>
                  <a:schemeClr val="tx1">
                    <a:lumMod val="95000"/>
                    <a:lumOff val="5000"/>
                  </a:schemeClr>
                </a:solidFill>
                <a:ea typeface="Microsoft YaHei" panose="020B0503020204020204" charset="-122"/>
                <a:cs typeface="Segoe UI Semibold" panose="020B0702040204020203" charset="0"/>
                <a:sym typeface="+mn-ea"/>
              </a:rPr>
              <a:t>Optimiz</a:t>
            </a:r>
            <a:r>
              <a:rPr lang="en-US" altLang="zh-CN" b="1" dirty="0">
                <a:solidFill>
                  <a:schemeClr val="tx1">
                    <a:lumMod val="95000"/>
                    <a:lumOff val="5000"/>
                  </a:schemeClr>
                </a:solidFill>
                <a:ea typeface="Microsoft YaHei" panose="020B0503020204020204" charset="-122"/>
                <a:cs typeface="Segoe UI Semibold" panose="020B0702040204020203" charset="0"/>
                <a:sym typeface="+mn-ea"/>
              </a:rPr>
              <a:t>e</a:t>
            </a:r>
            <a:br>
              <a:rPr lang="zh-CN" altLang="en-US" b="1" dirty="0">
                <a:solidFill>
                  <a:schemeClr val="tx1">
                    <a:lumMod val="95000"/>
                    <a:lumOff val="5000"/>
                  </a:schemeClr>
                </a:solidFill>
                <a:ea typeface="Microsoft YaHei" panose="020B0503020204020204" charset="-122"/>
                <a:cs typeface="Segoe UI Semibold" panose="020B0702040204020203" charset="0"/>
                <a:sym typeface="+mn-ea"/>
              </a:rPr>
            </a:br>
            <a:r>
              <a:rPr lang="zh-CN" altLang="en-US" b="1" spc="0" dirty="0">
                <a:solidFill>
                  <a:schemeClr val="tx1">
                    <a:lumMod val="95000"/>
                    <a:lumOff val="5000"/>
                  </a:schemeClr>
                </a:solidFill>
                <a:ea typeface="Microsoft YaHei" panose="020B0503020204020204" charset="-122"/>
                <a:cs typeface="Segoe UI Semibold" panose="020B0702040204020203" charset="0"/>
                <a:sym typeface="+mn-ea"/>
              </a:rPr>
              <a:t> Content-Centric Networking </a:t>
            </a:r>
            <a:endParaRPr lang="zh-CN" altLang="en-US" b="1" spc="0" dirty="0">
              <a:solidFill>
                <a:schemeClr val="tx1">
                  <a:lumMod val="95000"/>
                  <a:lumOff val="5000"/>
                </a:schemeClr>
              </a:solidFill>
              <a:ea typeface="Microsoft YaHei" panose="020B0503020204020204" charset="-122"/>
              <a:cs typeface="Segoe UI Semibold" panose="020B0702040204020203" charset="0"/>
              <a:sym typeface="+mn-ea"/>
            </a:endParaRPr>
          </a:p>
        </p:txBody>
      </p:sp>
      <p:sp>
        <p:nvSpPr>
          <p:cNvPr id="7" name="副标题 2"/>
          <p:cNvSpPr>
            <a:spLocks noGrp="1"/>
          </p:cNvSpPr>
          <p:nvPr>
            <p:custDataLst>
              <p:tags r:id="rId2"/>
            </p:custDataLst>
          </p:nvPr>
        </p:nvSpPr>
        <p:spPr>
          <a:xfrm>
            <a:off x="623570" y="6362700"/>
            <a:ext cx="9227185" cy="419735"/>
          </a:xfrm>
          <a:prstGeom prst="rect">
            <a:avLst/>
          </a:prstGeom>
        </p:spPr>
        <p:txBody>
          <a:bodyPr vert="horz" lIns="90000" tIns="46800" rIns="90000" bIns="46800" rtlCol="0">
            <a:normAutofit/>
          </a:bodyPr>
          <a:lstStyle>
            <a:lvl1pPr marL="0" indent="0" algn="r" defTabSz="914400" rtl="0" eaLnBrk="1" fontAlgn="auto" latinLnBrk="0" hangingPunct="1">
              <a:lnSpc>
                <a:spcPct val="100000"/>
              </a:lnSpc>
              <a:spcBef>
                <a:spcPts val="0"/>
              </a:spcBef>
              <a:spcAft>
                <a:spcPts val="1000"/>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dirty="0">
                <a:solidFill>
                  <a:schemeClr val="tx1">
                    <a:lumMod val="95000"/>
                    <a:lumOff val="5000"/>
                  </a:schemeClr>
                </a:solidFill>
              </a:rPr>
              <a:t>2021.05.05</a:t>
            </a:r>
            <a:endParaRPr lang="en-US" dirty="0">
              <a:solidFill>
                <a:schemeClr val="tx1">
                  <a:lumMod val="95000"/>
                  <a:lumOff val="5000"/>
                </a:schemeClr>
              </a:solidFill>
            </a:endParaRPr>
          </a:p>
        </p:txBody>
      </p:sp>
      <p:sp>
        <p:nvSpPr>
          <p:cNvPr id="3" name="副标题 2"/>
          <p:cNvSpPr>
            <a:spLocks noGrp="1"/>
          </p:cNvSpPr>
          <p:nvPr>
            <p:custDataLst>
              <p:tags r:id="rId3"/>
            </p:custDataLst>
          </p:nvPr>
        </p:nvSpPr>
        <p:spPr>
          <a:xfrm>
            <a:off x="709295" y="3386455"/>
            <a:ext cx="9227820" cy="306832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r" rtl="0">
              <a:lnSpc>
                <a:spcPct val="100000"/>
              </a:lnSpc>
              <a:spcBef>
                <a:spcPts val="1000"/>
              </a:spcBef>
              <a:spcAft>
                <a:spcPts val="0"/>
              </a:spcAft>
              <a:buClr>
                <a:schemeClr val="accent1"/>
              </a:buClr>
              <a:buSzPts val="1920"/>
              <a:buFont typeface="Noto Sans Symbols" panose="020B0502040504020204"/>
              <a:buNone/>
              <a:defRPr sz="2400" b="0" i="0" u="none" strike="noStrike" cap="none">
                <a:solidFill>
                  <a:srgbClr val="7F7F7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ctr" rtl="0">
              <a:lnSpc>
                <a:spcPct val="100000"/>
              </a:lnSpc>
              <a:spcBef>
                <a:spcPts val="1000"/>
              </a:spcBef>
              <a:spcAft>
                <a:spcPts val="0"/>
              </a:spcAft>
              <a:buClr>
                <a:schemeClr val="accent1"/>
              </a:buClr>
              <a:buSzPts val="1600"/>
              <a:buFont typeface="Noto Sans Symbols" panose="020B0502040504020204"/>
              <a:buNone/>
              <a:defRPr sz="20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ctr" rtl="0">
              <a:lnSpc>
                <a:spcPct val="100000"/>
              </a:lnSpc>
              <a:spcBef>
                <a:spcPts val="1000"/>
              </a:spcBef>
              <a:spcAft>
                <a:spcPts val="0"/>
              </a:spcAft>
              <a:buClr>
                <a:schemeClr val="accent1"/>
              </a:buClr>
              <a:buSzPts val="1440"/>
              <a:buFont typeface="Noto Sans Symbols" panose="020B0502040504020204"/>
              <a:buNone/>
              <a:defRPr sz="18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ctr"/>
            <a:r>
              <a:rPr lang="en-US" altLang="zh-CN" sz="2200" dirty="0">
                <a:solidFill>
                  <a:schemeClr val="tx1">
                    <a:lumMod val="95000"/>
                    <a:lumOff val="5000"/>
                  </a:schemeClr>
                </a:solidFill>
              </a:rPr>
              <a:t>TA:  </a:t>
            </a:r>
            <a:r>
              <a:rPr lang="zh-CN" altLang="en-US" sz="2200" i="1" dirty="0">
                <a:solidFill>
                  <a:schemeClr val="tx1">
                    <a:lumMod val="95000"/>
                    <a:lumOff val="5000"/>
                  </a:schemeClr>
                </a:solidFill>
              </a:rPr>
              <a:t>Jun-Bin Zhang</a:t>
            </a:r>
            <a:r>
              <a:rPr lang="en-US" altLang="zh-CN" sz="2200" i="1" dirty="0">
                <a:solidFill>
                  <a:schemeClr val="tx1">
                    <a:lumMod val="95000"/>
                    <a:lumOff val="5000"/>
                  </a:schemeClr>
                </a:solidFill>
              </a:rPr>
              <a:t>, Sheng-Hui Peng, An-Fong Li</a:t>
            </a:r>
            <a:endParaRPr lang="zh-CN" altLang="en-US" sz="2200" i="1" dirty="0">
              <a:solidFill>
                <a:schemeClr val="tx1">
                  <a:lumMod val="95000"/>
                  <a:lumOff val="5000"/>
                </a:schemeClr>
              </a:solidFill>
            </a:endParaRPr>
          </a:p>
          <a:p>
            <a:pPr algn="ctr"/>
            <a:endParaRPr lang="zh-CN" altLang="en-US" sz="2200" dirty="0">
              <a:solidFill>
                <a:schemeClr val="tx1">
                  <a:lumMod val="95000"/>
                  <a:lumOff val="5000"/>
                </a:schemeClr>
              </a:solidFill>
            </a:endParaRPr>
          </a:p>
          <a:p>
            <a:pPr algn="ctr"/>
            <a:r>
              <a:rPr lang="en-US" altLang="zh-CN" sz="2000" dirty="0">
                <a:solidFill>
                  <a:schemeClr val="tx1">
                    <a:lumMod val="95000"/>
                    <a:lumOff val="5000"/>
                  </a:schemeClr>
                </a:solidFill>
              </a:rPr>
              <a:t>Office Hour: 15:00 - 18:00 Monday</a:t>
            </a:r>
            <a:endParaRPr lang="en-US" altLang="zh-CN" sz="2000" dirty="0">
              <a:solidFill>
                <a:schemeClr val="tx1">
                  <a:lumMod val="95000"/>
                  <a:lumOff val="5000"/>
                </a:schemeClr>
              </a:solidFill>
            </a:endParaRPr>
          </a:p>
          <a:p>
            <a:pPr algn="ctr"/>
            <a:r>
              <a:rPr lang="en-US" altLang="zh-CN" sz="2000" dirty="0">
                <a:solidFill>
                  <a:schemeClr val="tx1">
                    <a:lumMod val="95000"/>
                    <a:lumOff val="5000"/>
                  </a:schemeClr>
                </a:solidFill>
                <a:sym typeface="+mn-ea"/>
              </a:rPr>
              <a:t>                           13:00 - 18:00 Wednesday</a:t>
            </a:r>
            <a:endParaRPr lang="en-US" altLang="zh-CN" sz="2000" dirty="0">
              <a:solidFill>
                <a:schemeClr val="tx1">
                  <a:lumMod val="95000"/>
                  <a:lumOff val="5000"/>
                </a:schemeClr>
              </a:solidFill>
            </a:endParaRPr>
          </a:p>
          <a:p>
            <a:pPr algn="ctr"/>
            <a:r>
              <a:rPr lang="en-US" altLang="zh-CN" sz="2000" b="1" dirty="0">
                <a:solidFill>
                  <a:schemeClr val="tx1">
                    <a:lumMod val="95000"/>
                    <a:lumOff val="5000"/>
                  </a:schemeClr>
                </a:solidFill>
              </a:rPr>
              <a:t>At 95522 CPS Lab</a:t>
            </a:r>
            <a:r>
              <a:rPr lang="en-US" altLang="zh-CN" sz="2000" dirty="0">
                <a:solidFill>
                  <a:schemeClr val="tx1">
                    <a:lumMod val="95000"/>
                    <a:lumOff val="5000"/>
                  </a:schemeClr>
                </a:solidFill>
              </a:rPr>
              <a:t> or </a:t>
            </a:r>
            <a:r>
              <a:rPr lang="en-US" altLang="zh-CN" sz="2000" b="1" dirty="0">
                <a:solidFill>
                  <a:schemeClr val="tx1">
                    <a:lumMod val="95000"/>
                    <a:lumOff val="5000"/>
                  </a:schemeClr>
                </a:solidFill>
              </a:rPr>
              <a:t>LINE</a:t>
            </a:r>
            <a:r>
              <a:rPr lang="en-US" altLang="zh-CN" sz="2000" dirty="0">
                <a:solidFill>
                  <a:schemeClr val="tx1">
                    <a:lumMod val="95000"/>
                    <a:lumOff val="5000"/>
                  </a:schemeClr>
                </a:solidFill>
              </a:rPr>
              <a:t> or </a:t>
            </a:r>
            <a:r>
              <a:rPr lang="en-US" altLang="zh-CN" sz="2000" b="1" dirty="0">
                <a:solidFill>
                  <a:schemeClr val="tx1">
                    <a:lumMod val="95000"/>
                    <a:lumOff val="5000"/>
                  </a:schemeClr>
                </a:solidFill>
              </a:rPr>
              <a:t>Email</a:t>
            </a:r>
            <a:endParaRPr lang="en-US" altLang="zh-CN" sz="2000" b="1" dirty="0">
              <a:solidFill>
                <a:schemeClr val="tx1">
                  <a:lumMod val="95000"/>
                  <a:lumOff val="5000"/>
                </a:schemeClr>
              </a:solidFill>
            </a:endParaRPr>
          </a:p>
          <a:p>
            <a:pPr algn="ctr"/>
            <a:r>
              <a:rPr lang="en-US" altLang="zh-CN" sz="2000" dirty="0">
                <a:solidFill>
                  <a:schemeClr val="tx1">
                    <a:lumMod val="95000"/>
                    <a:lumOff val="5000"/>
                  </a:schemeClr>
                </a:solidFill>
              </a:rPr>
              <a:t>p78083025@ncku.edu.tw</a:t>
            </a:r>
            <a:endParaRPr lang="en-US" altLang="zh-CN" sz="2000" dirty="0">
              <a:solidFill>
                <a:schemeClr val="tx1">
                  <a:lumMod val="95000"/>
                  <a:lumOff val="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6962140" y="3692525"/>
            <a:ext cx="895350" cy="319595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7472045" y="-19050"/>
            <a:ext cx="4707890"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540" y="3684905"/>
            <a:ext cx="6959600" cy="3199765"/>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175" y="604520"/>
            <a:ext cx="7652385"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3175" y="2976880"/>
            <a:ext cx="3775710" cy="715645"/>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6857365" y="-29845"/>
            <a:ext cx="798195" cy="1295400"/>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altLang="zh-CN" b="1">
                <a:sym typeface="+mn-ea"/>
              </a:rPr>
              <a:t>2. Process Flow</a:t>
            </a:r>
            <a:endParaRPr lang="en-US" altLang="zh-CN" b="1"/>
          </a:p>
        </p:txBody>
      </p:sp>
      <p:sp>
        <p:nvSpPr>
          <p:cNvPr id="8" name="矩形 7"/>
          <p:cNvSpPr/>
          <p:nvPr/>
        </p:nvSpPr>
        <p:spPr>
          <a:xfrm>
            <a:off x="2933700" y="236855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endParaRPr lang="en-US" altLang="zh-CN"/>
          </a:p>
        </p:txBody>
      </p:sp>
      <p:cxnSp>
        <p:nvCxnSpPr>
          <p:cNvPr id="10" name="直接箭头连接符 9"/>
          <p:cNvCxnSpPr>
            <a:stCxn id="20" idx="3"/>
            <a:endCxn id="8" idx="1"/>
          </p:cNvCxnSpPr>
          <p:nvPr/>
        </p:nvCxnSpPr>
        <p:spPr>
          <a:xfrm flipV="1">
            <a:off x="2077720" y="252793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09310" y="156718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3" name="矩形 12"/>
          <p:cNvSpPr/>
          <p:nvPr/>
        </p:nvSpPr>
        <p:spPr>
          <a:xfrm>
            <a:off x="3994150" y="323469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3967480" y="224663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endParaRPr lang="en-US" altLang="zh-CN"/>
          </a:p>
        </p:txBody>
      </p:sp>
      <p:cxnSp>
        <p:nvCxnSpPr>
          <p:cNvPr id="15" name="直接箭头连接符 14"/>
          <p:cNvCxnSpPr/>
          <p:nvPr/>
        </p:nvCxnSpPr>
        <p:spPr>
          <a:xfrm>
            <a:off x="3711575" y="252539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4589145" y="204660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589145" y="280987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76020" y="236918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24510" y="146875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1626870" y="1781810"/>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141220" y="2176145"/>
            <a:ext cx="728345" cy="306705"/>
          </a:xfrm>
          <a:prstGeom prst="rect">
            <a:avLst/>
          </a:prstGeom>
          <a:noFill/>
        </p:spPr>
        <p:txBody>
          <a:bodyPr wrap="square" rtlCol="0">
            <a:spAutoFit/>
          </a:bodyPr>
          <a:lstStyle/>
          <a:p>
            <a:r>
              <a:rPr lang="en-US" altLang="zh-CN"/>
              <a:t>packet</a:t>
            </a:r>
            <a:endParaRPr lang="en-US" altLang="zh-CN"/>
          </a:p>
        </p:txBody>
      </p:sp>
      <p:sp>
        <p:nvSpPr>
          <p:cNvPr id="26" name="文本框 25"/>
          <p:cNvSpPr txBox="1"/>
          <p:nvPr/>
        </p:nvSpPr>
        <p:spPr>
          <a:xfrm>
            <a:off x="233045" y="193992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3515360" y="140652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endParaRPr lang="en-US" altLang="zh-CN"/>
          </a:p>
        </p:txBody>
      </p:sp>
      <p:cxnSp>
        <p:nvCxnSpPr>
          <p:cNvPr id="28" name="直接箭头连接符 27"/>
          <p:cNvCxnSpPr>
            <a:stCxn id="27" idx="3"/>
            <a:endCxn id="12" idx="1"/>
          </p:cNvCxnSpPr>
          <p:nvPr/>
        </p:nvCxnSpPr>
        <p:spPr>
          <a:xfrm>
            <a:off x="5664835" y="1720850"/>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87570" y="199326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0" name="文本框 29"/>
          <p:cNvSpPr txBox="1"/>
          <p:nvPr/>
        </p:nvSpPr>
        <p:spPr>
          <a:xfrm>
            <a:off x="4667250" y="280987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31" name="矩形 30"/>
          <p:cNvSpPr/>
          <p:nvPr/>
        </p:nvSpPr>
        <p:spPr>
          <a:xfrm>
            <a:off x="3919220" y="75946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32" name="直接箭头连接符 31"/>
          <p:cNvCxnSpPr>
            <a:stCxn id="27" idx="0"/>
            <a:endCxn id="31" idx="2"/>
          </p:cNvCxnSpPr>
          <p:nvPr/>
        </p:nvCxnSpPr>
        <p:spPr>
          <a:xfrm flipV="1">
            <a:off x="4590415" y="1072515"/>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643755" y="108521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5384800" y="13100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 or CS</a:t>
            </a:r>
            <a:endParaRPr lang="en-US" altLang="zh-CN"/>
          </a:p>
        </p:txBody>
      </p:sp>
      <p:cxnSp>
        <p:nvCxnSpPr>
          <p:cNvPr id="36" name="直接箭头连接符 35"/>
          <p:cNvCxnSpPr/>
          <p:nvPr/>
        </p:nvCxnSpPr>
        <p:spPr>
          <a:xfrm flipH="1">
            <a:off x="2905760" y="3394075"/>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892300" y="323469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1709420" y="378841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39" name="矩形 38"/>
          <p:cNvSpPr/>
          <p:nvPr/>
        </p:nvSpPr>
        <p:spPr>
          <a:xfrm>
            <a:off x="321945" y="388937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40" name="直接箭头连接符 39"/>
          <p:cNvCxnSpPr>
            <a:stCxn id="37" idx="2"/>
            <a:endCxn id="38" idx="0"/>
          </p:cNvCxnSpPr>
          <p:nvPr/>
        </p:nvCxnSpPr>
        <p:spPr>
          <a:xfrm flipH="1">
            <a:off x="2396490" y="3553460"/>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167380" y="3007995"/>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42" name="直接箭头连接符 41"/>
          <p:cNvCxnSpPr>
            <a:stCxn id="38" idx="1"/>
            <a:endCxn id="39" idx="3"/>
          </p:cNvCxnSpPr>
          <p:nvPr/>
        </p:nvCxnSpPr>
        <p:spPr>
          <a:xfrm flipH="1">
            <a:off x="1319530" y="4048760"/>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358265" y="3679190"/>
            <a:ext cx="516890" cy="306705"/>
          </a:xfrm>
          <a:prstGeom prst="rect">
            <a:avLst/>
          </a:prstGeom>
          <a:noFill/>
        </p:spPr>
        <p:txBody>
          <a:bodyPr wrap="square" rtlCol="0">
            <a:spAutoFit/>
          </a:bodyPr>
          <a:lstStyle/>
          <a:p>
            <a:r>
              <a:rPr lang="en-US" altLang="zh-CN">
                <a:sym typeface="+mn-ea"/>
              </a:rPr>
              <a:t>NO</a:t>
            </a:r>
            <a:endParaRPr lang="en-US" altLang="zh-CN"/>
          </a:p>
        </p:txBody>
      </p:sp>
      <p:cxnSp>
        <p:nvCxnSpPr>
          <p:cNvPr id="44" name="直接箭头连接符 43"/>
          <p:cNvCxnSpPr>
            <a:endCxn id="94" idx="0"/>
          </p:cNvCxnSpPr>
          <p:nvPr/>
        </p:nvCxnSpPr>
        <p:spPr>
          <a:xfrm flipH="1">
            <a:off x="1513840" y="405638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345180" y="369252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4515485" y="383159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5201920" y="426593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486025" y="5903595"/>
            <a:ext cx="1372235" cy="4337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data in CS entry</a:t>
            </a:r>
            <a:endParaRPr lang="en-US" altLang="zh-CN"/>
          </a:p>
        </p:txBody>
      </p:sp>
      <p:sp>
        <p:nvSpPr>
          <p:cNvPr id="51" name="矩形 50"/>
          <p:cNvSpPr/>
          <p:nvPr/>
        </p:nvSpPr>
        <p:spPr>
          <a:xfrm>
            <a:off x="765810" y="591058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cxnSp>
        <p:nvCxnSpPr>
          <p:cNvPr id="52" name="直接箭头连接符 51"/>
          <p:cNvCxnSpPr>
            <a:stCxn id="31" idx="3"/>
            <a:endCxn id="35" idx="1"/>
          </p:cNvCxnSpPr>
          <p:nvPr/>
        </p:nvCxnSpPr>
        <p:spPr>
          <a:xfrm>
            <a:off x="5261610" y="918845"/>
            <a:ext cx="2477770" cy="444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53" name="菱形 52"/>
          <p:cNvSpPr/>
          <p:nvPr/>
        </p:nvSpPr>
        <p:spPr>
          <a:xfrm>
            <a:off x="2451100" y="5269865"/>
            <a:ext cx="1431925" cy="4826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a:t>
            </a:r>
            <a:endParaRPr lang="en-US" altLang="zh-CN"/>
          </a:p>
        </p:txBody>
      </p:sp>
      <p:cxnSp>
        <p:nvCxnSpPr>
          <p:cNvPr id="54" name="直接箭头连接符 53"/>
          <p:cNvCxnSpPr>
            <a:stCxn id="53" idx="2"/>
            <a:endCxn id="50" idx="0"/>
          </p:cNvCxnSpPr>
          <p:nvPr/>
        </p:nvCxnSpPr>
        <p:spPr>
          <a:xfrm>
            <a:off x="3167380" y="5752465"/>
            <a:ext cx="5080" cy="1511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6" name="菱形 55"/>
          <p:cNvSpPr/>
          <p:nvPr/>
        </p:nvSpPr>
        <p:spPr>
          <a:xfrm>
            <a:off x="711200" y="525843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1513205" y="573722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3082925" y="404876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75155" y="644017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endParaRPr lang="en-US" altLang="zh-CN"/>
          </a:p>
        </p:txBody>
      </p:sp>
      <p:cxnSp>
        <p:nvCxnSpPr>
          <p:cNvPr id="60" name="肘形连接符 59"/>
          <p:cNvCxnSpPr>
            <a:stCxn id="39" idx="1"/>
            <a:endCxn id="59" idx="1"/>
          </p:cNvCxnSpPr>
          <p:nvPr/>
        </p:nvCxnSpPr>
        <p:spPr>
          <a:xfrm rot="10800000" flipH="1" flipV="1">
            <a:off x="321945" y="4048760"/>
            <a:ext cx="1553210" cy="2608580"/>
          </a:xfrm>
          <a:prstGeom prst="bentConnector3">
            <a:avLst>
              <a:gd name="adj1" fmla="val -1533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63" name="直接箭头连接符 62"/>
          <p:cNvCxnSpPr>
            <a:endCxn id="95" idx="0"/>
          </p:cNvCxnSpPr>
          <p:nvPr/>
        </p:nvCxnSpPr>
        <p:spPr>
          <a:xfrm flipH="1">
            <a:off x="3161030" y="4056380"/>
            <a:ext cx="6985" cy="42672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64" name="肘形连接符 63"/>
          <p:cNvCxnSpPr/>
          <p:nvPr/>
        </p:nvCxnSpPr>
        <p:spPr>
          <a:xfrm rot="10800000" flipV="1">
            <a:off x="1499235" y="4065270"/>
            <a:ext cx="2159000" cy="292100"/>
          </a:xfrm>
          <a:prstGeom prst="bentConnector3">
            <a:avLst>
              <a:gd name="adj1" fmla="val 14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65" name="文本框 64"/>
          <p:cNvSpPr txBox="1"/>
          <p:nvPr/>
        </p:nvSpPr>
        <p:spPr>
          <a:xfrm>
            <a:off x="1607820" y="565277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66" name="文本框 65"/>
          <p:cNvSpPr txBox="1"/>
          <p:nvPr/>
        </p:nvSpPr>
        <p:spPr>
          <a:xfrm>
            <a:off x="3308985" y="56381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67" name="文本框 66"/>
          <p:cNvSpPr txBox="1"/>
          <p:nvPr/>
        </p:nvSpPr>
        <p:spPr>
          <a:xfrm>
            <a:off x="6073140" y="61976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cxnSp>
        <p:nvCxnSpPr>
          <p:cNvPr id="73" name="直接箭头连接符 72"/>
          <p:cNvCxnSpPr>
            <a:stCxn id="68" idx="2"/>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 </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94140" y="320103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 entry</a:t>
            </a:r>
            <a:endParaRPr lang="en-US" altLang="zh-CN"/>
          </a:p>
        </p:txBody>
      </p:sp>
      <p:cxnSp>
        <p:nvCxnSpPr>
          <p:cNvPr id="88" name="直接箭头连接符 87"/>
          <p:cNvCxnSpPr>
            <a:stCxn id="80" idx="2"/>
            <a:endCxn id="87" idx="0"/>
          </p:cNvCxnSpPr>
          <p:nvPr/>
        </p:nvCxnSpPr>
        <p:spPr>
          <a:xfrm flipH="1">
            <a:off x="9621520" y="2842260"/>
            <a:ext cx="2540"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90" name="菱形 89"/>
          <p:cNvSpPr/>
          <p:nvPr/>
        </p:nvSpPr>
        <p:spPr>
          <a:xfrm>
            <a:off x="8994140" y="480758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91" name="直接箭头连接符 90"/>
          <p:cNvCxnSpPr>
            <a:stCxn id="93" idx="2"/>
            <a:endCxn id="90" idx="0"/>
          </p:cNvCxnSpPr>
          <p:nvPr/>
        </p:nvCxnSpPr>
        <p:spPr>
          <a:xfrm>
            <a:off x="9615170" y="4429125"/>
            <a:ext cx="635" cy="3784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87" idx="2"/>
            <a:endCxn id="93" idx="0"/>
          </p:cNvCxnSpPr>
          <p:nvPr/>
        </p:nvCxnSpPr>
        <p:spPr>
          <a:xfrm flipH="1">
            <a:off x="9615170" y="3678555"/>
            <a:ext cx="635"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93505" y="395160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FIB</a:t>
            </a:r>
            <a:endParaRPr lang="en-US" altLang="zh-CN"/>
          </a:p>
        </p:txBody>
      </p:sp>
      <p:sp>
        <p:nvSpPr>
          <p:cNvPr id="94" name="矩形 93"/>
          <p:cNvSpPr/>
          <p:nvPr/>
        </p:nvSpPr>
        <p:spPr>
          <a:xfrm>
            <a:off x="1007110" y="448818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sp>
        <p:nvSpPr>
          <p:cNvPr id="95" name="矩形 94"/>
          <p:cNvSpPr/>
          <p:nvPr/>
        </p:nvSpPr>
        <p:spPr>
          <a:xfrm>
            <a:off x="2654300" y="44831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CS</a:t>
            </a:r>
            <a:endParaRPr lang="en-US" altLang="zh-CN"/>
          </a:p>
        </p:txBody>
      </p:sp>
      <p:cxnSp>
        <p:nvCxnSpPr>
          <p:cNvPr id="96" name="直接箭头连接符 95"/>
          <p:cNvCxnSpPr>
            <a:stCxn id="94" idx="2"/>
            <a:endCxn id="56" idx="0"/>
          </p:cNvCxnSpPr>
          <p:nvPr/>
        </p:nvCxnSpPr>
        <p:spPr>
          <a:xfrm flipH="1">
            <a:off x="1513205" y="480695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95" idx="2"/>
            <a:endCxn id="53" idx="0"/>
          </p:cNvCxnSpPr>
          <p:nvPr/>
        </p:nvCxnSpPr>
        <p:spPr>
          <a:xfrm>
            <a:off x="3161030" y="4801870"/>
            <a:ext cx="6350" cy="467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90" idx="3"/>
            <a:endCxn id="99" idx="1"/>
          </p:cNvCxnSpPr>
          <p:nvPr/>
        </p:nvCxnSpPr>
        <p:spPr>
          <a:xfrm>
            <a:off x="10237470" y="5089525"/>
            <a:ext cx="67119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9" name="矩形 98"/>
          <p:cNvSpPr/>
          <p:nvPr/>
        </p:nvSpPr>
        <p:spPr>
          <a:xfrm>
            <a:off x="10908665" y="4878070"/>
            <a:ext cx="95059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brocast </a:t>
            </a:r>
            <a:endParaRPr lang="en-US" altLang="zh-CN"/>
          </a:p>
        </p:txBody>
      </p:sp>
      <p:sp>
        <p:nvSpPr>
          <p:cNvPr id="100" name="矩形 99"/>
          <p:cNvSpPr/>
          <p:nvPr/>
        </p:nvSpPr>
        <p:spPr>
          <a:xfrm>
            <a:off x="7390130" y="4878070"/>
            <a:ext cx="112077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best_route </a:t>
            </a:r>
            <a:endParaRPr lang="en-US" altLang="zh-CN"/>
          </a:p>
        </p:txBody>
      </p:sp>
      <p:cxnSp>
        <p:nvCxnSpPr>
          <p:cNvPr id="101" name="直接箭头连接符 100"/>
          <p:cNvCxnSpPr>
            <a:stCxn id="90" idx="1"/>
            <a:endCxn id="100" idx="3"/>
          </p:cNvCxnSpPr>
          <p:nvPr/>
        </p:nvCxnSpPr>
        <p:spPr>
          <a:xfrm flipH="1">
            <a:off x="8510905" y="5089525"/>
            <a:ext cx="48323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0333355" y="477456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03" name="文本框 102"/>
          <p:cNvSpPr txBox="1"/>
          <p:nvPr/>
        </p:nvSpPr>
        <p:spPr>
          <a:xfrm>
            <a:off x="8469630" y="473202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04" name="文本框 103"/>
          <p:cNvSpPr txBox="1"/>
          <p:nvPr/>
        </p:nvSpPr>
        <p:spPr>
          <a:xfrm>
            <a:off x="8896985" y="448818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105" name="矩形 104"/>
          <p:cNvSpPr/>
          <p:nvPr/>
        </p:nvSpPr>
        <p:spPr>
          <a:xfrm>
            <a:off x="8993505" y="563816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 entry</a:t>
            </a:r>
            <a:endParaRPr lang="en-US" altLang="zh-CN"/>
          </a:p>
        </p:txBody>
      </p:sp>
      <p:sp>
        <p:nvSpPr>
          <p:cNvPr id="106" name="矩形 105"/>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endParaRPr lang="en-US" altLang="zh-CN"/>
          </a:p>
        </p:txBody>
      </p:sp>
      <p:sp>
        <p:nvSpPr>
          <p:cNvPr id="107" name="矩形 106"/>
          <p:cNvSpPr/>
          <p:nvPr/>
        </p:nvSpPr>
        <p:spPr>
          <a:xfrm>
            <a:off x="7058025" y="5640705"/>
            <a:ext cx="1774825" cy="4756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min cost outface in FIB entry </a:t>
            </a:r>
            <a:endParaRPr lang="en-US" altLang="zh-CN"/>
          </a:p>
        </p:txBody>
      </p:sp>
      <p:sp>
        <p:nvSpPr>
          <p:cNvPr id="108" name="矩形 107"/>
          <p:cNvSpPr/>
          <p:nvPr/>
        </p:nvSpPr>
        <p:spPr>
          <a:xfrm>
            <a:off x="10676255" y="564070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FIB entry </a:t>
            </a:r>
            <a:endParaRPr lang="en-US" altLang="zh-CN"/>
          </a:p>
        </p:txBody>
      </p:sp>
      <p:cxnSp>
        <p:nvCxnSpPr>
          <p:cNvPr id="109" name="直接箭头连接符 108"/>
          <p:cNvCxnSpPr>
            <a:stCxn id="99" idx="2"/>
            <a:endCxn id="108" idx="0"/>
          </p:cNvCxnSpPr>
          <p:nvPr/>
        </p:nvCxnSpPr>
        <p:spPr>
          <a:xfrm>
            <a:off x="11389995" y="5300345"/>
            <a:ext cx="254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100" idx="2"/>
            <a:endCxn id="107" idx="0"/>
          </p:cNvCxnSpPr>
          <p:nvPr/>
        </p:nvCxnSpPr>
        <p:spPr>
          <a:xfrm flipH="1">
            <a:off x="7945755" y="5300345"/>
            <a:ext cx="508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107" idx="3"/>
            <a:endCxn id="105" idx="1"/>
          </p:cNvCxnSpPr>
          <p:nvPr/>
        </p:nvCxnSpPr>
        <p:spPr>
          <a:xfrm flipV="1">
            <a:off x="8832850" y="5876925"/>
            <a:ext cx="160655" cy="190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108" idx="1"/>
            <a:endCxn id="105" idx="3"/>
          </p:cNvCxnSpPr>
          <p:nvPr/>
        </p:nvCxnSpPr>
        <p:spPr>
          <a:xfrm flipH="1" flipV="1">
            <a:off x="10241915" y="5876925"/>
            <a:ext cx="440055" cy="127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3" name="肘形连接符 112"/>
          <p:cNvCxnSpPr>
            <a:stCxn id="105" idx="2"/>
            <a:endCxn id="106" idx="0"/>
          </p:cNvCxnSpPr>
          <p:nvPr/>
        </p:nvCxnSpPr>
        <p:spPr>
          <a:xfrm rot="5400000" flipV="1">
            <a:off x="9479598"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122" name="文本框 121"/>
          <p:cNvSpPr txBox="1"/>
          <p:nvPr/>
        </p:nvSpPr>
        <p:spPr>
          <a:xfrm>
            <a:off x="104775" y="300799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sp>
        <p:nvSpPr>
          <p:cNvPr id="123" name="文本框 122"/>
          <p:cNvSpPr txBox="1"/>
          <p:nvPr/>
        </p:nvSpPr>
        <p:spPr>
          <a:xfrm>
            <a:off x="367030" y="78359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124" name="矩形 123"/>
          <p:cNvSpPr/>
          <p:nvPr/>
        </p:nvSpPr>
        <p:spPr>
          <a:xfrm>
            <a:off x="4515485" y="600710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endParaRPr lang="en-US" altLang="zh-CN"/>
          </a:p>
        </p:txBody>
      </p:sp>
      <p:sp>
        <p:nvSpPr>
          <p:cNvPr id="125" name="菱形 124"/>
          <p:cNvSpPr/>
          <p:nvPr/>
        </p:nvSpPr>
        <p:spPr>
          <a:xfrm>
            <a:off x="3877945" y="447992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26" name="矩形 125"/>
          <p:cNvSpPr/>
          <p:nvPr/>
        </p:nvSpPr>
        <p:spPr>
          <a:xfrm>
            <a:off x="6010910" y="3677285"/>
            <a:ext cx="1644650" cy="889635"/>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箭头连接符 126"/>
          <p:cNvCxnSpPr>
            <a:stCxn id="125" idx="2"/>
            <a:endCxn id="124" idx="0"/>
          </p:cNvCxnSpPr>
          <p:nvPr/>
        </p:nvCxnSpPr>
        <p:spPr>
          <a:xfrm flipH="1">
            <a:off x="5201920" y="5477510"/>
            <a:ext cx="635" cy="52959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3"/>
          </p:cNvCxnSpPr>
          <p:nvPr/>
        </p:nvCxnSpPr>
        <p:spPr>
          <a:xfrm rot="10800000" flipV="1">
            <a:off x="3247390" y="5795010"/>
            <a:ext cx="1955165" cy="862330"/>
          </a:xfrm>
          <a:prstGeom prst="bentConnector3">
            <a:avLst>
              <a:gd name="adj1" fmla="val 49984"/>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4667250" y="542988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30" name="矩形 129"/>
          <p:cNvSpPr/>
          <p:nvPr/>
        </p:nvSpPr>
        <p:spPr>
          <a:xfrm>
            <a:off x="6059805" y="383159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31" name="肘形连接符 130"/>
          <p:cNvCxnSpPr>
            <a:stCxn id="125" idx="3"/>
            <a:endCxn id="130" idx="2"/>
          </p:cNvCxnSpPr>
          <p:nvPr/>
        </p:nvCxnSpPr>
        <p:spPr>
          <a:xfrm flipV="1">
            <a:off x="6526530" y="426593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4238625" y="4981575"/>
            <a:ext cx="2493010" cy="1660525"/>
          </a:xfrm>
          <a:prstGeom prst="bentConnector3">
            <a:avLst>
              <a:gd name="adj1" fmla="val -40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33" name="椭圆形标注 132"/>
          <p:cNvSpPr/>
          <p:nvPr/>
        </p:nvSpPr>
        <p:spPr>
          <a:xfrm>
            <a:off x="5328920" y="297307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data</a:t>
            </a:r>
            <a:endParaRPr lang="en-US" altLang="zh-CN"/>
          </a:p>
        </p:txBody>
      </p:sp>
      <p:sp>
        <p:nvSpPr>
          <p:cNvPr id="134" name="椭圆形标注 133"/>
          <p:cNvSpPr/>
          <p:nvPr/>
        </p:nvSpPr>
        <p:spPr>
          <a:xfrm>
            <a:off x="2132330" y="83629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interest</a:t>
            </a:r>
            <a:endParaRPr lang="en-US" altLang="zh-CN"/>
          </a:p>
        </p:txBody>
      </p:sp>
      <p:sp>
        <p:nvSpPr>
          <p:cNvPr id="135" name="椭圆形标注 134"/>
          <p:cNvSpPr/>
          <p:nvPr/>
        </p:nvSpPr>
        <p:spPr>
          <a:xfrm>
            <a:off x="96520" y="482727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136" name="椭圆形标注 135"/>
          <p:cNvSpPr/>
          <p:nvPr/>
        </p:nvSpPr>
        <p:spPr>
          <a:xfrm>
            <a:off x="1709420" y="487807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cs_size</a:t>
            </a:r>
            <a:endParaRPr lang="en-US" altLang="zh-CN"/>
          </a:p>
          <a:p>
            <a:pPr algn="ctr"/>
            <a:r>
              <a:rPr lang="en-US" altLang="zh-CN"/>
              <a:t>drop</a:t>
            </a:r>
            <a:endParaRPr lang="en-US" altLang="zh-CN"/>
          </a:p>
        </p:txBody>
      </p:sp>
      <p:sp>
        <p:nvSpPr>
          <p:cNvPr id="6" name="文本框 5"/>
          <p:cNvSpPr txBox="1"/>
          <p:nvPr/>
        </p:nvSpPr>
        <p:spPr>
          <a:xfrm>
            <a:off x="6172200" y="462089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 name="椭圆形标注 8"/>
          <p:cNvSpPr/>
          <p:nvPr/>
        </p:nvSpPr>
        <p:spPr>
          <a:xfrm>
            <a:off x="7432040" y="4118610"/>
            <a:ext cx="1078865" cy="509270"/>
          </a:xfrm>
          <a:prstGeom prst="wedgeEllipseCallout">
            <a:avLst>
              <a:gd name="adj1" fmla="val -121571"/>
              <a:gd name="adj2" fmla="val 7593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7" name="椭圆形标注 6"/>
          <p:cNvSpPr/>
          <p:nvPr/>
        </p:nvSpPr>
        <p:spPr>
          <a:xfrm>
            <a:off x="7819390" y="1229995"/>
            <a:ext cx="1013460" cy="467360"/>
          </a:xfrm>
          <a:prstGeom prst="wedgeEllipseCallout">
            <a:avLst>
              <a:gd name="adj1" fmla="val 80075"/>
              <a:gd name="adj2" fmla="val -254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1" name="椭圆形标注 10"/>
          <p:cNvSpPr/>
          <p:nvPr/>
        </p:nvSpPr>
        <p:spPr>
          <a:xfrm>
            <a:off x="7817485" y="36195"/>
            <a:ext cx="1005840" cy="442595"/>
          </a:xfrm>
          <a:prstGeom prst="wedgeEllipseCallout">
            <a:avLst>
              <a:gd name="adj1" fmla="val 76073"/>
              <a:gd name="adj2" fmla="val 7725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16" name="椭圆形标注 15"/>
          <p:cNvSpPr/>
          <p:nvPr/>
        </p:nvSpPr>
        <p:spPr>
          <a:xfrm>
            <a:off x="2211705" y="176974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7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7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8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8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89"/>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8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92"/>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9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04"/>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9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9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0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99"/>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10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0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11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0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11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06"/>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nodeType="clickEffect">
                                  <p:stCondLst>
                                    <p:cond delay="0"/>
                                  </p:stCondLst>
                                  <p:childTnLst>
                                    <p:set>
                                      <p:cBhvr>
                                        <p:cTn id="262" dur="1" fill="hold">
                                          <p:stCondLst>
                                            <p:cond delay="0"/>
                                          </p:stCondLst>
                                        </p:cTn>
                                        <p:tgtEl>
                                          <p:spTgt spid="101"/>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03"/>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00"/>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11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07"/>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111"/>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22"/>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36"/>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1"/>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37"/>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nodeType="clickEffect">
                                  <p:stCondLst>
                                    <p:cond delay="0"/>
                                  </p:stCondLst>
                                  <p:childTnLst>
                                    <p:set>
                                      <p:cBhvr>
                                        <p:cTn id="302" dur="1" fill="hold">
                                          <p:stCondLst>
                                            <p:cond delay="0"/>
                                          </p:stCondLst>
                                        </p:cTn>
                                        <p:tgtEl>
                                          <p:spTgt spid="40"/>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38"/>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nodeType="clickEffect">
                                  <p:stCondLst>
                                    <p:cond delay="0"/>
                                  </p:stCondLst>
                                  <p:childTnLst>
                                    <p:set>
                                      <p:cBhvr>
                                        <p:cTn id="310" dur="1" fill="hold">
                                          <p:stCondLst>
                                            <p:cond delay="0"/>
                                          </p:stCondLst>
                                        </p:cTn>
                                        <p:tgtEl>
                                          <p:spTgt spid="42"/>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43"/>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39"/>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60"/>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9"/>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44"/>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94"/>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nodeType="clickEffect">
                                  <p:stCondLst>
                                    <p:cond delay="0"/>
                                  </p:stCondLst>
                                  <p:childTnLst>
                                    <p:set>
                                      <p:cBhvr>
                                        <p:cTn id="338" dur="1" fill="hold">
                                          <p:stCondLst>
                                            <p:cond delay="0"/>
                                          </p:stCondLst>
                                        </p:cTn>
                                        <p:tgtEl>
                                          <p:spTgt spid="96"/>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6"/>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3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57"/>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65"/>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51"/>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nodeType="clickEffect">
                                  <p:stCondLst>
                                    <p:cond delay="0"/>
                                  </p:stCondLst>
                                  <p:childTnLst>
                                    <p:set>
                                      <p:cBhvr>
                                        <p:cTn id="362" dur="1" fill="hold">
                                          <p:stCondLst>
                                            <p:cond delay="0"/>
                                          </p:stCondLst>
                                        </p:cTn>
                                        <p:tgtEl>
                                          <p:spTgt spid="58"/>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45"/>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64"/>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nodeType="clickEffect">
                                  <p:stCondLst>
                                    <p:cond delay="0"/>
                                  </p:stCondLst>
                                  <p:childTnLst>
                                    <p:set>
                                      <p:cBhvr>
                                        <p:cTn id="374" dur="1" fill="hold">
                                          <p:stCondLst>
                                            <p:cond delay="0"/>
                                          </p:stCondLst>
                                        </p:cTn>
                                        <p:tgtEl>
                                          <p:spTgt spid="63"/>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95"/>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nodeType="clickEffect">
                                  <p:stCondLst>
                                    <p:cond delay="0"/>
                                  </p:stCondLst>
                                  <p:childTnLst>
                                    <p:set>
                                      <p:cBhvr>
                                        <p:cTn id="382" dur="1" fill="hold">
                                          <p:stCondLst>
                                            <p:cond delay="0"/>
                                          </p:stCondLst>
                                        </p:cTn>
                                        <p:tgtEl>
                                          <p:spTgt spid="97"/>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5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36"/>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nodeType="clickEffect">
                                  <p:stCondLst>
                                    <p:cond delay="0"/>
                                  </p:stCondLst>
                                  <p:childTnLst>
                                    <p:set>
                                      <p:cBhvr>
                                        <p:cTn id="394" dur="1" fill="hold">
                                          <p:stCondLst>
                                            <p:cond delay="0"/>
                                          </p:stCondLst>
                                        </p:cTn>
                                        <p:tgtEl>
                                          <p:spTgt spid="54"/>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6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50"/>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46"/>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nodeType="clickEffect">
                                  <p:stCondLst>
                                    <p:cond delay="0"/>
                                  </p:stCondLst>
                                  <p:childTnLst>
                                    <p:set>
                                      <p:cBhvr>
                                        <p:cTn id="410" dur="1" fill="hold">
                                          <p:stCondLst>
                                            <p:cond delay="0"/>
                                          </p:stCondLst>
                                        </p:cTn>
                                        <p:tgtEl>
                                          <p:spTgt spid="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125"/>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nodeType="clickEffect">
                                  <p:stCondLst>
                                    <p:cond delay="0"/>
                                  </p:stCondLst>
                                  <p:childTnLst>
                                    <p:set>
                                      <p:cBhvr>
                                        <p:cTn id="418" dur="1" fill="hold">
                                          <p:stCondLst>
                                            <p:cond delay="0"/>
                                          </p:stCondLst>
                                        </p:cTn>
                                        <p:tgtEl>
                                          <p:spTgt spid="127"/>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129"/>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124"/>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nodeType="clickEffect">
                                  <p:stCondLst>
                                    <p:cond delay="0"/>
                                  </p:stCondLst>
                                  <p:childTnLst>
                                    <p:set>
                                      <p:cBhvr>
                                        <p:cTn id="430" dur="1" fill="hold">
                                          <p:stCondLst>
                                            <p:cond delay="0"/>
                                          </p:stCondLst>
                                        </p:cTn>
                                        <p:tgtEl>
                                          <p:spTgt spid="128"/>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6"/>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nodeType="clickEffect">
                                  <p:stCondLst>
                                    <p:cond delay="0"/>
                                  </p:stCondLst>
                                  <p:childTnLst>
                                    <p:set>
                                      <p:cBhvr>
                                        <p:cTn id="438" dur="1" fill="hold">
                                          <p:stCondLst>
                                            <p:cond delay="0"/>
                                          </p:stCondLst>
                                        </p:cTn>
                                        <p:tgtEl>
                                          <p:spTgt spid="131"/>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130"/>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9"/>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nodeType="clickEffect">
                                  <p:stCondLst>
                                    <p:cond delay="0"/>
                                  </p:stCondLst>
                                  <p:childTnLst>
                                    <p:set>
                                      <p:cBhvr>
                                        <p:cTn id="45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3" grpId="0" animBg="1"/>
      <p:bldP spid="13" grpId="1" animBg="1"/>
      <p:bldP spid="14" grpId="0" animBg="1"/>
      <p:bldP spid="14" grpId="1" animBg="1"/>
      <p:bldP spid="20" grpId="0" animBg="1"/>
      <p:bldP spid="20" grpId="1" animBg="1"/>
      <p:bldP spid="22" grpId="0" animBg="1"/>
      <p:bldP spid="22" grpId="1" animBg="1"/>
      <p:bldP spid="25" grpId="0"/>
      <p:bldP spid="25" grpId="1"/>
      <p:bldP spid="26" grpId="0"/>
      <p:bldP spid="26" grpId="1"/>
      <p:bldP spid="27" grpId="0" animBg="1"/>
      <p:bldP spid="27" grpId="1" animBg="1"/>
      <p:bldP spid="29" grpId="0"/>
      <p:bldP spid="29" grpId="1"/>
      <p:bldP spid="30" grpId="0"/>
      <p:bldP spid="30" grpId="1"/>
      <p:bldP spid="31" grpId="0" animBg="1"/>
      <p:bldP spid="31" grpId="1" animBg="1"/>
      <p:bldP spid="33" grpId="0"/>
      <p:bldP spid="33" grpId="1"/>
      <p:bldP spid="34" grpId="0"/>
      <p:bldP spid="34" grpId="1"/>
      <p:bldP spid="35" grpId="0" animBg="1"/>
      <p:bldP spid="35" grpId="1" animBg="1"/>
      <p:bldP spid="37" grpId="0" animBg="1"/>
      <p:bldP spid="37" grpId="1" animBg="1"/>
      <p:bldP spid="38" grpId="0" animBg="1"/>
      <p:bldP spid="38" grpId="1" animBg="1"/>
      <p:bldP spid="39" grpId="0" animBg="1"/>
      <p:bldP spid="39" grpId="1" animBg="1"/>
      <p:bldP spid="41" grpId="0"/>
      <p:bldP spid="41" grpId="1"/>
      <p:bldP spid="43" grpId="0"/>
      <p:bldP spid="43" grpId="1"/>
      <p:bldP spid="45" grpId="0"/>
      <p:bldP spid="45" grpId="1"/>
      <p:bldP spid="46" grpId="0" animBg="1"/>
      <p:bldP spid="46" grpId="1" animBg="1"/>
      <p:bldP spid="50" grpId="0" animBg="1"/>
      <p:bldP spid="50" grpId="1" animBg="1"/>
      <p:bldP spid="51" grpId="0" animBg="1"/>
      <p:bldP spid="51" grpId="1" animBg="1"/>
      <p:bldP spid="53" grpId="0" animBg="1"/>
      <p:bldP spid="53" grpId="1" animBg="1"/>
      <p:bldP spid="56" grpId="0" animBg="1"/>
      <p:bldP spid="56" grpId="1" animBg="1"/>
      <p:bldP spid="59" grpId="0" animBg="1"/>
      <p:bldP spid="59" grpId="1" animBg="1"/>
      <p:bldP spid="65" grpId="0"/>
      <p:bldP spid="65" grpId="1"/>
      <p:bldP spid="66" grpId="0"/>
      <p:bldP spid="66" grpId="1"/>
      <p:bldP spid="67" grpId="0"/>
      <p:bldP spid="67" grpId="1"/>
      <p:bldP spid="68" grpId="0" animBg="1"/>
      <p:bldP spid="68" grpId="1" animBg="1"/>
      <p:bldP spid="70" grpId="0" animBg="1"/>
      <p:bldP spid="70" grpId="1" animBg="1"/>
      <p:bldP spid="72" grpId="0"/>
      <p:bldP spid="72" grpId="1"/>
      <p:bldP spid="75" grpId="0"/>
      <p:bldP spid="75" grpId="1"/>
      <p:bldP spid="76" grpId="0" animBg="1"/>
      <p:bldP spid="76" grpId="1" animBg="1"/>
      <p:bldP spid="80" grpId="0" animBg="1"/>
      <p:bldP spid="80" grpId="1" animBg="1"/>
      <p:bldP spid="81" grpId="0"/>
      <p:bldP spid="81" grpId="1"/>
      <p:bldP spid="83" grpId="0"/>
      <p:bldP spid="83" grpId="1"/>
      <p:bldP spid="84" grpId="0" animBg="1"/>
      <p:bldP spid="84" grpId="1" animBg="1"/>
      <p:bldP spid="86" grpId="0" animBg="1"/>
      <p:bldP spid="86" grpId="1" animBg="1"/>
      <p:bldP spid="87" grpId="0" animBg="1"/>
      <p:bldP spid="87" grpId="1" animBg="1"/>
      <p:bldP spid="89" grpId="0"/>
      <p:bldP spid="89" grpId="1"/>
      <p:bldP spid="90" grpId="0" animBg="1"/>
      <p:bldP spid="90" grpId="1" animBg="1"/>
      <p:bldP spid="93" grpId="0" animBg="1"/>
      <p:bldP spid="93" grpId="1" animBg="1"/>
      <p:bldP spid="94" grpId="0" animBg="1"/>
      <p:bldP spid="94" grpId="1" animBg="1"/>
      <p:bldP spid="95" grpId="0" animBg="1"/>
      <p:bldP spid="95" grpId="1" animBg="1"/>
      <p:bldP spid="99" grpId="0" animBg="1"/>
      <p:bldP spid="99" grpId="1" animBg="1"/>
      <p:bldP spid="100" grpId="0" animBg="1"/>
      <p:bldP spid="100" grpId="1" animBg="1"/>
      <p:bldP spid="102" grpId="0"/>
      <p:bldP spid="102" grpId="1"/>
      <p:bldP spid="103" grpId="0"/>
      <p:bldP spid="103" grpId="1"/>
      <p:bldP spid="104" grpId="0"/>
      <p:bldP spid="104" grpId="1"/>
      <p:bldP spid="105" grpId="0" animBg="1"/>
      <p:bldP spid="105" grpId="1" animBg="1"/>
      <p:bldP spid="106" grpId="0" animBg="1"/>
      <p:bldP spid="106" grpId="1" animBg="1"/>
      <p:bldP spid="107" grpId="0" animBg="1"/>
      <p:bldP spid="107" grpId="1" animBg="1"/>
      <p:bldP spid="108" grpId="0" animBg="1"/>
      <p:bldP spid="108" grpId="1" animBg="1"/>
      <p:bldP spid="121" grpId="0"/>
      <p:bldP spid="121" grpId="1"/>
      <p:bldP spid="122" grpId="0"/>
      <p:bldP spid="122" grpId="1"/>
      <p:bldP spid="123" grpId="0"/>
      <p:bldP spid="123" grpId="1"/>
      <p:bldP spid="124" grpId="0" animBg="1"/>
      <p:bldP spid="124" grpId="1" animBg="1"/>
      <p:bldP spid="125" grpId="0" animBg="1"/>
      <p:bldP spid="125" grpId="1" animBg="1"/>
      <p:bldP spid="129" grpId="0"/>
      <p:bldP spid="129" grpId="1"/>
      <p:bldP spid="130" grpId="0" animBg="1"/>
      <p:bldP spid="130" grpId="1" animBg="1"/>
      <p:bldP spid="133" grpId="0" animBg="1"/>
      <p:bldP spid="133" grpId="1" animBg="1"/>
      <p:bldP spid="134" grpId="0" animBg="1"/>
      <p:bldP spid="134" grpId="1" animBg="1"/>
      <p:bldP spid="135" grpId="0" animBg="1"/>
      <p:bldP spid="135" grpId="1" animBg="1"/>
      <p:bldP spid="136" grpId="0" animBg="1"/>
      <p:bldP spid="136" grpId="1" animBg="1"/>
      <p:bldP spid="6" grpId="0"/>
      <p:bldP spid="6" grpId="1"/>
      <p:bldP spid="9" grpId="0" bldLvl="0" animBg="1"/>
      <p:bldP spid="9" grpId="1" animBg="1"/>
      <p:bldP spid="7" grpId="0" bldLvl="0" animBg="1"/>
      <p:bldP spid="7" grpId="1" animBg="1"/>
      <p:bldP spid="11" grpId="0" bldLvl="0" animBg="1"/>
      <p:bldP spid="11" grpId="1" animBg="1"/>
      <p:bldP spid="16" grpId="0" bldLvl="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3. CCN construction</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946785" y="1049020"/>
            <a:ext cx="8597265" cy="5717540"/>
          </a:xfrm>
        </p:spPr>
        <p:txBody>
          <a:bodyPr/>
          <a:lstStyle/>
          <a:p>
            <a:pPr>
              <a:buFont typeface="Wingdings" panose="05000000000000000000" pitchFamily="2" charset="2"/>
              <a:buChar char="l"/>
            </a:pPr>
            <a:r>
              <a:rPr lang="en-US" altLang="zh-CN" sz="2200" b="1">
                <a:solidFill>
                  <a:schemeClr val="tx1">
                    <a:lumMod val="95000"/>
                    <a:lumOff val="5000"/>
                  </a:schemeClr>
                </a:solidFill>
                <a:sym typeface="+mn-ea"/>
              </a:rPr>
              <a:t>main.py</a:t>
            </a:r>
            <a:endParaRPr lang="en-US" altLang="zh-CN" sz="2200" b="1">
              <a:solidFill>
                <a:schemeClr val="tx1">
                  <a:lumMod val="95000"/>
                  <a:lumOff val="5000"/>
                </a:schemeClr>
              </a:solidFill>
              <a:sym typeface="+mn-ea"/>
            </a:endParaRPr>
          </a:p>
          <a:p>
            <a:pPr>
              <a:buFont typeface="Wingdings" panose="05000000000000000000" pitchFamily="2" charset="2"/>
              <a:buChar char="l"/>
            </a:pPr>
            <a:r>
              <a:rPr lang="en-US" altLang="zh-CN" sz="2200">
                <a:solidFill>
                  <a:srgbClr val="FF0000"/>
                </a:solidFill>
                <a:sym typeface="+mn-ea"/>
              </a:rPr>
              <a:t>sever.py</a:t>
            </a:r>
            <a:endParaRPr lang="zh-CN" altLang="en-US" sz="2200">
              <a:solidFill>
                <a:srgbClr val="FF0000"/>
              </a:solidFill>
              <a:sym typeface="+mn-ea"/>
            </a:endParaRPr>
          </a:p>
          <a:p>
            <a:pPr>
              <a:buFont typeface="Wingdings" panose="05000000000000000000" pitchFamily="2" charset="2"/>
              <a:buChar char="l"/>
            </a:pPr>
            <a:r>
              <a:rPr lang="en-US" altLang="zh-CN" sz="2200" b="1">
                <a:solidFill>
                  <a:schemeClr val="tx1">
                    <a:lumMod val="95000"/>
                    <a:lumOff val="5000"/>
                  </a:schemeClr>
                </a:solidFill>
                <a:sym typeface="+mn-ea"/>
              </a:rPr>
              <a:t>network.py</a:t>
            </a:r>
            <a:endParaRPr lang="zh-CN" altLang="en-US" sz="2200" b="1">
              <a:solidFill>
                <a:schemeClr val="tx1">
                  <a:lumMod val="95000"/>
                  <a:lumOff val="5000"/>
                </a:schemeClr>
              </a:solidFill>
            </a:endParaRPr>
          </a:p>
          <a:p>
            <a:pPr>
              <a:buFont typeface="Wingdings" panose="05000000000000000000" pitchFamily="2" charset="2"/>
              <a:buChar char="l"/>
            </a:pPr>
            <a:endParaRPr lang="zh-CN" altLang="en-US" sz="2200" b="1">
              <a:solidFill>
                <a:schemeClr val="tx1">
                  <a:lumMod val="95000"/>
                  <a:lumOff val="5000"/>
                </a:schemeClr>
              </a:solidFill>
              <a:sym typeface="+mn-ea"/>
            </a:endParaRPr>
          </a:p>
          <a:p>
            <a:pPr>
              <a:buFont typeface="Wingdings" panose="05000000000000000000" pitchFamily="2" charset="2"/>
              <a:buChar char="l"/>
            </a:pPr>
            <a:r>
              <a:rPr lang="zh-CN" altLang="en-US" sz="2200" b="1">
                <a:solidFill>
                  <a:schemeClr val="tx1">
                    <a:lumMod val="95000"/>
                    <a:lumOff val="5000"/>
                  </a:schemeClr>
                </a:solidFill>
                <a:sym typeface="+mn-ea"/>
              </a:rPr>
              <a:t>ps.py</a:t>
            </a:r>
            <a:endParaRPr lang="zh-CN" altLang="en-US" sz="2200" b="1">
              <a:solidFill>
                <a:schemeClr val="tx1">
                  <a:lumMod val="95000"/>
                  <a:lumOff val="5000"/>
                </a:schemeClr>
              </a:solidFill>
            </a:endParaRPr>
          </a:p>
          <a:p>
            <a:pPr>
              <a:buFont typeface="Wingdings" panose="05000000000000000000" pitchFamily="2" charset="2"/>
              <a:buChar char="l"/>
            </a:pPr>
            <a:r>
              <a:rPr lang="zh-CN" altLang="en-US" sz="2200" b="1">
                <a:solidFill>
                  <a:schemeClr val="tx1">
                    <a:lumMod val="95000"/>
                    <a:lumOff val="5000"/>
                  </a:schemeClr>
                </a:solidFill>
              </a:rPr>
              <a:t>pit.py</a:t>
            </a:r>
            <a:endParaRPr lang="zh-CN" altLang="en-US" sz="2200" b="1">
              <a:solidFill>
                <a:schemeClr val="tx1">
                  <a:lumMod val="95000"/>
                  <a:lumOff val="5000"/>
                </a:schemeClr>
              </a:solidFill>
            </a:endParaRPr>
          </a:p>
          <a:p>
            <a:pPr>
              <a:buFont typeface="Wingdings" panose="05000000000000000000" pitchFamily="2" charset="2"/>
              <a:buChar char="l"/>
            </a:pPr>
            <a:r>
              <a:rPr lang="en-US" altLang="zh-CN" sz="2200" b="1">
                <a:solidFill>
                  <a:srgbClr val="FF0000"/>
                </a:solidFill>
                <a:sym typeface="+mn-ea"/>
              </a:rPr>
              <a:t>cs</a:t>
            </a:r>
            <a:r>
              <a:rPr lang="zh-CN" altLang="en-US" sz="2200" b="1">
                <a:solidFill>
                  <a:srgbClr val="FF0000"/>
                </a:solidFill>
                <a:sym typeface="+mn-ea"/>
              </a:rPr>
              <a:t>.py</a:t>
            </a:r>
            <a:endParaRPr lang="zh-CN" altLang="en-US" sz="2200" b="1">
              <a:solidFill>
                <a:srgbClr val="FF0000"/>
              </a:solidFill>
            </a:endParaRPr>
          </a:p>
          <a:p>
            <a:pPr>
              <a:buFont typeface="Wingdings" panose="05000000000000000000" pitchFamily="2" charset="2"/>
              <a:buChar char="l"/>
            </a:pPr>
            <a:r>
              <a:rPr lang="zh-CN" altLang="en-US" sz="2200" b="1">
                <a:solidFill>
                  <a:srgbClr val="FF0000"/>
                </a:solidFill>
                <a:sym typeface="+mn-ea"/>
              </a:rPr>
              <a:t>fib.py</a:t>
            </a:r>
            <a:endParaRPr lang="zh-CN" altLang="en-US" sz="2200" b="1">
              <a:solidFill>
                <a:srgbClr val="FF0000"/>
              </a:solidFill>
            </a:endParaRPr>
          </a:p>
          <a:p>
            <a:pPr>
              <a:buFont typeface="Wingdings" panose="05000000000000000000" pitchFamily="2" charset="2"/>
              <a:buChar char="l"/>
            </a:pPr>
            <a:endParaRPr lang="zh-CN" altLang="en-US" sz="2200" b="1">
              <a:solidFill>
                <a:schemeClr val="tx1">
                  <a:lumMod val="95000"/>
                  <a:lumOff val="5000"/>
                </a:schemeClr>
              </a:solidFill>
              <a:sym typeface="+mn-ea"/>
            </a:endParaRPr>
          </a:p>
          <a:p>
            <a:pPr>
              <a:buFont typeface="Wingdings" panose="05000000000000000000" pitchFamily="2" charset="2"/>
              <a:buChar char="l"/>
            </a:pPr>
            <a:r>
              <a:rPr lang="zh-CN" altLang="en-US" sz="2200">
                <a:solidFill>
                  <a:srgbClr val="FF0000"/>
                </a:solidFill>
                <a:sym typeface="+mn-ea"/>
              </a:rPr>
              <a:t>interest.py</a:t>
            </a:r>
            <a:endParaRPr lang="zh-CN" altLang="en-US" sz="2200">
              <a:solidFill>
                <a:srgbClr val="FF0000"/>
              </a:solidFill>
            </a:endParaRPr>
          </a:p>
          <a:p>
            <a:pPr>
              <a:buFont typeface="Wingdings" panose="05000000000000000000" pitchFamily="2" charset="2"/>
              <a:buChar char="l"/>
            </a:pPr>
            <a:r>
              <a:rPr lang="zh-CN" altLang="en-US" sz="2200">
                <a:solidFill>
                  <a:srgbClr val="FF0000"/>
                </a:solidFill>
                <a:sym typeface="+mn-ea"/>
              </a:rPr>
              <a:t>data.py</a:t>
            </a:r>
            <a:endParaRPr lang="zh-CN" altLang="en-US" sz="2200">
              <a:solidFill>
                <a:srgbClr val="FF0000"/>
              </a:solidFill>
              <a:sym typeface="+mn-ea"/>
            </a:endParaRPr>
          </a:p>
          <a:p>
            <a:pPr>
              <a:buFont typeface="Wingdings" panose="05000000000000000000" pitchFamily="2" charset="2"/>
              <a:buChar char="l"/>
            </a:pPr>
            <a:r>
              <a:rPr lang="zh-CN" altLang="en-US" sz="2200">
                <a:solidFill>
                  <a:srgbClr val="FF0000"/>
                </a:solidFill>
                <a:sym typeface="+mn-ea"/>
              </a:rPr>
              <a:t>forward.py</a:t>
            </a:r>
            <a:endParaRPr lang="zh-CN" altLang="en-US" sz="2200">
              <a:solidFill>
                <a:srgbClr val="FF0000"/>
              </a:solidFill>
            </a:endParaRPr>
          </a:p>
          <a:p>
            <a:pPr>
              <a:buFont typeface="Wingdings" panose="05000000000000000000" pitchFamily="2" charset="2"/>
              <a:buChar char="l"/>
            </a:pPr>
            <a:endParaRPr lang="zh-CN" altLang="en-US" sz="2200" dirty="0">
              <a:solidFill>
                <a:srgbClr val="FF0000"/>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4. Format</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219200"/>
            <a:ext cx="9143365" cy="5506720"/>
          </a:xfrm>
        </p:spPr>
        <p:txBody>
          <a:bodyPr/>
          <a:lstStyle/>
          <a:p>
            <a:pPr lvl="0">
              <a:buFont typeface="Wingdings" panose="05000000000000000000" charset="0"/>
              <a:buChar char="l"/>
            </a:pPr>
            <a:r>
              <a:rPr lang="en-US" altLang="zh-CN" sz="2000" dirty="0">
                <a:solidFill>
                  <a:schemeClr val="tx1">
                    <a:lumMod val="95000"/>
                    <a:lumOff val="5000"/>
                  </a:schemeClr>
                </a:solidFill>
                <a:sym typeface="+mn-ea"/>
              </a:rPr>
              <a:t>Interest packets received by router</a:t>
            </a:r>
            <a:endParaRPr lang="en-US" altLang="zh-CN" sz="2000" dirty="0">
              <a:solidFill>
                <a:schemeClr val="tx1">
                  <a:lumMod val="95000"/>
                  <a:lumOff val="5000"/>
                </a:schemeClr>
              </a:solidFill>
              <a:sym typeface="+mn-ea"/>
            </a:endParaRPr>
          </a:p>
          <a:p>
            <a:pPr marL="106680" lvl="0" indent="0">
              <a:buFont typeface="Wingdings" panose="05000000000000000000" charset="0"/>
              <a:buNone/>
            </a:pPr>
            <a:r>
              <a:rPr lang="en-US" altLang="zh-CN" sz="2000" dirty="0">
                <a:solidFill>
                  <a:schemeClr val="tx1">
                    <a:lumMod val="95000"/>
                    <a:lumOff val="5000"/>
                  </a:schemeClr>
                </a:solidFill>
                <a:sym typeface="+mn-ea"/>
              </a:rPr>
              <a:t>interest = </a:t>
            </a:r>
            <a:r>
              <a:rPr lang="en-US" altLang="zh-CN" sz="2000" i="1" dirty="0">
                <a:solidFill>
                  <a:schemeClr val="tx1">
                    <a:lumMod val="95000"/>
                    <a:lumOff val="5000"/>
                  </a:schemeClr>
                </a:solidFill>
                <a:sym typeface="+mn-ea"/>
              </a:rPr>
              <a:t>{'type': 'interest', 'interest_ID': 0000, 'consumer_ID': 0, 'route_ID': 0, 'content_name': 'r0/00', 'interest_hop': 0, 'life_hop': 5, 'run_start_time': 0, 'path': 'p0/'</a:t>
            </a:r>
            <a:r>
              <a:rPr lang="en-US" altLang="zh-CN" sz="2000" i="1" dirty="0">
                <a:solidFill>
                  <a:srgbClr val="FF0000"/>
                </a:solidFill>
                <a:sym typeface="+mn-ea"/>
              </a:rPr>
              <a:t>, 'interest_start_time': 0</a:t>
            </a:r>
            <a:r>
              <a:rPr lang="en-US" altLang="zh-CN" sz="2000" i="1"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rgbClr val="FF0000"/>
                </a:solidFill>
                <a:sym typeface="+mn-ea"/>
              </a:rPr>
              <a:t>You need to add a </a:t>
            </a:r>
            <a:r>
              <a:rPr lang="en-US" altLang="zh-CN" sz="2000" i="1" dirty="0">
                <a:solidFill>
                  <a:srgbClr val="FF0000"/>
                </a:solidFill>
                <a:sym typeface="+mn-ea"/>
              </a:rPr>
              <a:t>'interest_start_time' </a:t>
            </a:r>
            <a:r>
              <a:rPr lang="en-US" altLang="zh-CN" sz="2000" dirty="0">
                <a:solidFill>
                  <a:srgbClr val="FF0000"/>
                </a:solidFill>
                <a:sym typeface="+mn-ea"/>
              </a:rPr>
              <a:t>field in the </a:t>
            </a:r>
            <a:r>
              <a:rPr lang="en-US" altLang="zh-CN" sz="2000" i="1" dirty="0">
                <a:solidFill>
                  <a:srgbClr val="FF0000"/>
                </a:solidFill>
                <a:sym typeface="+mn-ea"/>
              </a:rPr>
              <a:t>interest packet</a:t>
            </a:r>
            <a:endParaRPr lang="en-US" altLang="zh-CN" sz="2000" dirty="0">
              <a:solidFill>
                <a:srgbClr val="FF0000"/>
              </a:solidFill>
              <a:sym typeface="+mn-ea"/>
            </a:endParaRPr>
          </a:p>
          <a:p>
            <a:pPr lvl="0">
              <a:buFont typeface="Wingdings" panose="05000000000000000000" charset="0"/>
              <a:buChar char="l"/>
            </a:pPr>
            <a:r>
              <a:rPr lang="en-US" altLang="zh-CN" sz="2000" i="1" dirty="0">
                <a:solidFill>
                  <a:srgbClr val="FF0000"/>
                </a:solidFill>
                <a:sym typeface="+mn-ea"/>
              </a:rPr>
              <a:t>'interest_start_time': </a:t>
            </a:r>
            <a:r>
              <a:rPr lang="en-US" altLang="zh-CN" sz="2000" dirty="0">
                <a:solidFill>
                  <a:srgbClr val="FF0000"/>
                </a:solidFill>
                <a:sym typeface="+mn-ea"/>
              </a:rPr>
              <a:t>The time when the consumer sends out the </a:t>
            </a:r>
            <a:r>
              <a:rPr lang="en-US" altLang="zh-CN" sz="2000" i="1" dirty="0">
                <a:solidFill>
                  <a:srgbClr val="FF0000"/>
                </a:solidFill>
                <a:sym typeface="+mn-ea"/>
              </a:rPr>
              <a:t>interest packet</a:t>
            </a:r>
            <a:r>
              <a:rPr lang="en-US" altLang="zh-CN" sz="2000" dirty="0">
                <a:solidFill>
                  <a:srgbClr val="FF0000"/>
                </a:solidFill>
                <a:sym typeface="+mn-ea"/>
              </a:rPr>
              <a:t>. It will be used to calculate the response time for the consumer to receive the data.</a:t>
            </a:r>
            <a:endParaRPr lang="en-US" altLang="zh-CN" sz="2000" i="1" dirty="0">
              <a:solidFill>
                <a:srgbClr val="FF0000"/>
              </a:solidFill>
              <a:sym typeface="+mn-ea"/>
            </a:endParaRPr>
          </a:p>
          <a:p>
            <a:pPr lvl="0">
              <a:buFont typeface="Wingdings" panose="05000000000000000000" charset="0"/>
              <a:buChar char="l"/>
            </a:pPr>
            <a:endParaRPr lang="en-US" altLang="zh-CN" sz="2000" i="1" dirty="0">
              <a:solidFill>
                <a:srgbClr val="FF0000"/>
              </a:solidFill>
              <a:sym typeface="+mn-ea"/>
            </a:endParaRPr>
          </a:p>
          <a:p>
            <a:pPr marL="106680" lvl="0" indent="0">
              <a:buFont typeface="Wingdings" panose="05000000000000000000" charset="0"/>
              <a:buNone/>
            </a:pPr>
            <a:endParaRPr lang="en-US" altLang="zh-CN" sz="2000" dirty="0">
              <a:solidFill>
                <a:schemeClr val="tx1">
                  <a:lumMod val="95000"/>
                  <a:lumOff val="5000"/>
                </a:schemeClr>
              </a:solidFill>
              <a:sym typeface="+mn-ea"/>
            </a:endParaRPr>
          </a:p>
        </p:txBody>
      </p:sp>
      <p:graphicFrame>
        <p:nvGraphicFramePr>
          <p:cNvPr id="5" name="对象 4">
            <a:hlinkClick r:id="" action="ppaction://ole?verb="/>
          </p:cNvPr>
          <p:cNvGraphicFramePr>
            <a:graphicFrameLocks noChangeAspect="1"/>
          </p:cNvGraphicFramePr>
          <p:nvPr/>
        </p:nvGraphicFramePr>
        <p:xfrm>
          <a:off x="2313305" y="3891280"/>
          <a:ext cx="5871845" cy="398145"/>
        </p:xfrm>
        <a:graphic>
          <a:graphicData uri="http://schemas.openxmlformats.org/presentationml/2006/ole">
            <mc:AlternateContent xmlns:mc="http://schemas.openxmlformats.org/markup-compatibility/2006">
              <mc:Choice xmlns:v="urn:schemas-microsoft-com:vml" Requires="v">
                <p:oleObj spid="_x0000_s2049" name="" r:id="rId1" imgW="2997200" imgH="203200" progId="Equation.KSEE3">
                  <p:embed/>
                </p:oleObj>
              </mc:Choice>
              <mc:Fallback>
                <p:oleObj name="" r:id="rId1" imgW="2997200" imgH="203200" progId="Equation.KSEE3">
                  <p:embed/>
                  <p:pic>
                    <p:nvPicPr>
                      <p:cNvPr id="0" name="图片 2048"/>
                      <p:cNvPicPr/>
                      <p:nvPr/>
                    </p:nvPicPr>
                    <p:blipFill>
                      <a:blip r:embed="rId2"/>
                      <a:stretch>
                        <a:fillRect/>
                      </a:stretch>
                    </p:blipFill>
                    <p:spPr>
                      <a:xfrm>
                        <a:off x="2313305" y="3891280"/>
                        <a:ext cx="5871845" cy="39814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4. Format</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219200"/>
            <a:ext cx="9143365" cy="5475605"/>
          </a:xfrm>
        </p:spPr>
        <p:txBody>
          <a:bodyPr/>
          <a:lstStyle/>
          <a:p>
            <a:pPr lvl="0">
              <a:buFont typeface="Wingdings" panose="05000000000000000000" charset="0"/>
              <a:buChar char="l"/>
            </a:pPr>
            <a:r>
              <a:rPr lang="en-US" altLang="zh-CN" sz="2000" dirty="0">
                <a:solidFill>
                  <a:schemeClr val="tx1">
                    <a:lumMod val="95000"/>
                    <a:lumOff val="5000"/>
                  </a:schemeClr>
                </a:solidFill>
                <a:sym typeface="+mn-ea"/>
              </a:rPr>
              <a:t>Data packets received by router</a:t>
            </a:r>
            <a:endParaRPr lang="en-US" altLang="zh-CN" sz="2000" dirty="0">
              <a:solidFill>
                <a:schemeClr val="tx1">
                  <a:lumMod val="95000"/>
                  <a:lumOff val="5000"/>
                </a:schemeClr>
              </a:solidFill>
              <a:sym typeface="+mn-ea"/>
            </a:endParaRPr>
          </a:p>
          <a:p>
            <a:pPr marL="106680" lvl="0" indent="0">
              <a:buFont typeface="Wingdings" panose="05000000000000000000" charset="0"/>
              <a:buNone/>
            </a:pPr>
            <a:r>
              <a:rPr lang="en-US" altLang="zh-CN" sz="2000" dirty="0">
                <a:solidFill>
                  <a:schemeClr val="tx1">
                    <a:lumMod val="95000"/>
                    <a:lumOff val="5000"/>
                  </a:schemeClr>
                </a:solidFill>
                <a:sym typeface="+mn-ea"/>
              </a:rPr>
              <a:t>data = </a:t>
            </a:r>
            <a:r>
              <a:rPr lang="en-US" altLang="zh-CN" sz="2000" i="1" dirty="0">
                <a:solidFill>
                  <a:schemeClr val="tx1">
                    <a:lumMod val="95000"/>
                    <a:lumOff val="5000"/>
                  </a:schemeClr>
                </a:solidFill>
                <a:sym typeface="+mn-ea"/>
              </a:rPr>
              <a:t>{'type': 'data', 'consumer_ID': 0000, 'route_ID': 0, 'content_name': 'r0/00', 'content_data': 'r0/00', 'data_hop': 0, 'run_start_time': 0, 'path': 'p0/'</a:t>
            </a:r>
            <a:r>
              <a:rPr lang="en-US" altLang="zh-CN" sz="2000" i="1" dirty="0">
                <a:solidFill>
                  <a:srgbClr val="FF0000"/>
                </a:solidFill>
                <a:sym typeface="+mn-ea"/>
              </a:rPr>
              <a:t>, 'interest_start_time': 0, 'data_start_time': 0</a:t>
            </a: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lvl="0">
              <a:buFont typeface="Wingdings" panose="05000000000000000000" charset="0"/>
              <a:buChar char="l"/>
            </a:pPr>
            <a:r>
              <a:rPr lang="en-US" altLang="zh-CN" sz="2000" dirty="0">
                <a:solidFill>
                  <a:srgbClr val="FF0000"/>
                </a:solidFill>
                <a:sym typeface="+mn-ea"/>
              </a:rPr>
              <a:t>You need to add a </a:t>
            </a:r>
            <a:r>
              <a:rPr lang="en-US" altLang="zh-CN" sz="2000" i="1" dirty="0">
                <a:solidFill>
                  <a:srgbClr val="FF0000"/>
                </a:solidFill>
                <a:sym typeface="+mn-ea"/>
              </a:rPr>
              <a:t>'interest_start_time' </a:t>
            </a:r>
            <a:r>
              <a:rPr lang="en-US" altLang="zh-CN" sz="2000" dirty="0">
                <a:solidFill>
                  <a:srgbClr val="FF0000"/>
                </a:solidFill>
                <a:sym typeface="+mn-ea"/>
              </a:rPr>
              <a:t>and</a:t>
            </a:r>
            <a:r>
              <a:rPr lang="en-US" altLang="zh-CN" sz="2000" i="1" dirty="0">
                <a:solidFill>
                  <a:srgbClr val="FF0000"/>
                </a:solidFill>
                <a:sym typeface="+mn-ea"/>
              </a:rPr>
              <a:t> 'data_start_time' </a:t>
            </a:r>
            <a:r>
              <a:rPr lang="en-US" altLang="zh-CN" sz="2000" dirty="0">
                <a:solidFill>
                  <a:srgbClr val="FF0000"/>
                </a:solidFill>
                <a:sym typeface="+mn-ea"/>
              </a:rPr>
              <a:t>field in the </a:t>
            </a:r>
            <a:r>
              <a:rPr lang="en-US" altLang="zh-CN" sz="2000" i="1" dirty="0">
                <a:solidFill>
                  <a:srgbClr val="FF0000"/>
                </a:solidFill>
                <a:sym typeface="+mn-ea"/>
              </a:rPr>
              <a:t>data packet</a:t>
            </a:r>
            <a:endParaRPr lang="en-US" altLang="zh-CN" sz="2000" dirty="0">
              <a:solidFill>
                <a:srgbClr val="FF0000"/>
              </a:solidFill>
              <a:sym typeface="+mn-ea"/>
            </a:endParaRPr>
          </a:p>
          <a:p>
            <a:pPr lvl="0">
              <a:buFont typeface="Wingdings" panose="05000000000000000000" charset="0"/>
              <a:buChar char="l"/>
            </a:pPr>
            <a:r>
              <a:rPr lang="en-US" altLang="zh-CN" sz="2000" i="1" dirty="0">
                <a:solidFill>
                  <a:srgbClr val="FF0000"/>
                </a:solidFill>
                <a:sym typeface="+mn-ea"/>
              </a:rPr>
              <a:t>'interest_start_time' = interest['interest_start_time' ]</a:t>
            </a:r>
            <a:endParaRPr lang="en-US" altLang="zh-CN" sz="2000" i="1" dirty="0">
              <a:solidFill>
                <a:schemeClr val="tx1">
                  <a:lumMod val="95000"/>
                  <a:lumOff val="5000"/>
                </a:schemeClr>
              </a:solidFill>
              <a:sym typeface="+mn-ea"/>
            </a:endParaRPr>
          </a:p>
          <a:p>
            <a:pPr lvl="0">
              <a:buFont typeface="Wingdings" panose="05000000000000000000" charset="0"/>
              <a:buChar char="l"/>
            </a:pPr>
            <a:r>
              <a:rPr lang="en-US" altLang="zh-CN" sz="2000" i="1" dirty="0">
                <a:solidFill>
                  <a:srgbClr val="FF0000"/>
                </a:solidFill>
                <a:sym typeface="+mn-ea"/>
              </a:rPr>
              <a:t>'data_start_time': </a:t>
            </a:r>
            <a:r>
              <a:rPr lang="en-US" altLang="zh-CN" sz="2000" dirty="0">
                <a:solidFill>
                  <a:srgbClr val="FF0000"/>
                </a:solidFill>
                <a:sym typeface="+mn-ea"/>
              </a:rPr>
              <a:t>The time when the router sends out the </a:t>
            </a:r>
            <a:r>
              <a:rPr lang="en-US" altLang="zh-CN" sz="2000" i="1" dirty="0">
                <a:solidFill>
                  <a:srgbClr val="FF0000"/>
                </a:solidFill>
                <a:sym typeface="+mn-ea"/>
              </a:rPr>
              <a:t>interest packet</a:t>
            </a:r>
            <a:r>
              <a:rPr lang="en-US" altLang="zh-CN" sz="2000" dirty="0">
                <a:solidFill>
                  <a:srgbClr val="FF0000"/>
                </a:solidFill>
                <a:sym typeface="+mn-ea"/>
              </a:rPr>
              <a:t>. It is the time when the </a:t>
            </a:r>
            <a:r>
              <a:rPr lang="en-US" altLang="zh-CN" sz="2000" i="1" dirty="0">
                <a:solidFill>
                  <a:srgbClr val="FF0000"/>
                </a:solidFill>
                <a:sym typeface="+mn-ea"/>
              </a:rPr>
              <a:t>router</a:t>
            </a:r>
            <a:r>
              <a:rPr lang="en-US" altLang="zh-CN" sz="2000" dirty="0">
                <a:solidFill>
                  <a:srgbClr val="FF0000"/>
                </a:solidFill>
                <a:sym typeface="+mn-ea"/>
              </a:rPr>
              <a:t> that obtained </a:t>
            </a:r>
            <a:r>
              <a:rPr lang="en-US" altLang="zh-CN" sz="2000" i="1" dirty="0">
                <a:solidFill>
                  <a:srgbClr val="FF0000"/>
                </a:solidFill>
                <a:sym typeface="+mn-ea"/>
              </a:rPr>
              <a:t>content data</a:t>
            </a:r>
            <a:r>
              <a:rPr lang="en-US" altLang="zh-CN" sz="2000" dirty="0">
                <a:solidFill>
                  <a:srgbClr val="FF0000"/>
                </a:solidFill>
                <a:sym typeface="+mn-ea"/>
              </a:rPr>
              <a:t> created the </a:t>
            </a:r>
            <a:r>
              <a:rPr lang="en-US" altLang="zh-CN" sz="2000" i="1" dirty="0">
                <a:solidFill>
                  <a:srgbClr val="FF0000"/>
                </a:solidFill>
                <a:sym typeface="+mn-ea"/>
              </a:rPr>
              <a:t>data packet</a:t>
            </a:r>
            <a:r>
              <a:rPr lang="en-US" altLang="zh-CN" sz="2000" dirty="0">
                <a:solidFill>
                  <a:srgbClr val="FF0000"/>
                </a:solidFill>
                <a:sym typeface="+mn-ea"/>
              </a:rPr>
              <a:t>. It will be used to calculate the travel time of </a:t>
            </a:r>
            <a:r>
              <a:rPr lang="en-US" altLang="zh-CN" sz="2000" i="1" dirty="0">
                <a:solidFill>
                  <a:srgbClr val="FF0000"/>
                </a:solidFill>
                <a:sym typeface="+mn-ea"/>
              </a:rPr>
              <a:t>data packet</a:t>
            </a:r>
            <a:r>
              <a:rPr lang="en-US" altLang="zh-CN" sz="2000" dirty="0">
                <a:solidFill>
                  <a:srgbClr val="FF0000"/>
                </a:solidFill>
                <a:sym typeface="+mn-ea"/>
              </a:rPr>
              <a:t>.</a:t>
            </a:r>
            <a:endParaRPr lang="en-US" altLang="zh-CN" sz="2000" i="1" dirty="0">
              <a:solidFill>
                <a:srgbClr val="FF0000"/>
              </a:solidFill>
              <a:sym typeface="+mn-ea"/>
            </a:endParaRPr>
          </a:p>
          <a:p>
            <a:pPr marL="106680" lvl="0" indent="0">
              <a:buFont typeface="Wingdings" panose="05000000000000000000" charset="0"/>
              <a:buNone/>
            </a:pPr>
            <a:endParaRPr lang="en-US" altLang="zh-CN" sz="2000" b="1" dirty="0">
              <a:solidFill>
                <a:schemeClr val="tx1">
                  <a:lumMod val="95000"/>
                  <a:lumOff val="5000"/>
                </a:schemeClr>
              </a:solidFill>
              <a:sym typeface="+mn-ea"/>
            </a:endParaRPr>
          </a:p>
          <a:p>
            <a:pPr marL="106680" lvl="0" indent="0">
              <a:buFont typeface="Wingdings" panose="05000000000000000000" charset="0"/>
              <a:buNone/>
            </a:pPr>
            <a:endParaRPr lang="en-US" altLang="zh-CN" sz="2000" dirty="0">
              <a:solidFill>
                <a:schemeClr val="tx1">
                  <a:lumMod val="95000"/>
                  <a:lumOff val="5000"/>
                </a:schemeClr>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4. Format</a:t>
            </a:r>
            <a:endParaRPr lang="zh-CN" altLang="en-US"/>
          </a:p>
        </p:txBody>
      </p:sp>
      <p:sp>
        <p:nvSpPr>
          <p:cNvPr id="3" name="内容占位符 2"/>
          <p:cNvSpPr>
            <a:spLocks noGrp="1"/>
          </p:cNvSpPr>
          <p:nvPr>
            <p:ph idx="1"/>
          </p:nvPr>
        </p:nvSpPr>
        <p:spPr>
          <a:xfrm>
            <a:off x="641350" y="1010285"/>
            <a:ext cx="9081770" cy="5718810"/>
          </a:xfrm>
        </p:spPr>
        <p:txBody>
          <a:bodyPr/>
          <a:lstStyle/>
          <a:p>
            <a:pPr>
              <a:buFont typeface="Wingdings" panose="05000000000000000000" pitchFamily="2" charset="2"/>
              <a:buChar char="l"/>
            </a:pPr>
            <a:r>
              <a:rPr lang="en-US" altLang="zh-CN" sz="2200" b="1" dirty="0">
                <a:solidFill>
                  <a:srgbClr val="FF0000"/>
                </a:solidFill>
                <a:sym typeface="+mn-ea"/>
              </a:rPr>
              <a:t>cs</a:t>
            </a:r>
            <a:r>
              <a:rPr lang="en-US" altLang="zh-CN" sz="2200" dirty="0">
                <a:solidFill>
                  <a:srgbClr val="FF0000"/>
                </a:solidFill>
                <a:sym typeface="+mn-ea"/>
              </a:rPr>
              <a:t> =</a:t>
            </a:r>
            <a:r>
              <a:rPr lang="en-US" altLang="zh-CN" sz="2200" i="1" dirty="0">
                <a:solidFill>
                  <a:srgbClr val="FF0000"/>
                </a:solidFill>
                <a:sym typeface="+mn-ea"/>
              </a:rPr>
              <a:t> [[</a:t>
            </a:r>
            <a:r>
              <a:rPr lang="en-US" altLang="zh-CN" sz="2200" i="1" dirty="0" err="1">
                <a:solidFill>
                  <a:srgbClr val="FF0000"/>
                </a:solidFill>
                <a:sym typeface="+mn-ea"/>
              </a:rPr>
              <a:t>content_name</a:t>
            </a:r>
            <a:r>
              <a:rPr lang="en-US" altLang="zh-CN" sz="2200" i="1" dirty="0">
                <a:solidFill>
                  <a:srgbClr val="FF0000"/>
                </a:solidFill>
                <a:sym typeface="+mn-ea"/>
              </a:rPr>
              <a:t>, data, time, cost], ... ]</a:t>
            </a:r>
            <a:endParaRPr lang="en-US" altLang="zh-CN" sz="2200" dirty="0">
              <a:solidFill>
                <a:srgbClr val="FF0000"/>
              </a:solidFill>
              <a:sym typeface="+mn-ea"/>
            </a:endParaRPr>
          </a:p>
          <a:p>
            <a:pPr>
              <a:buFont typeface="Wingdings" panose="05000000000000000000" pitchFamily="2" charset="2"/>
              <a:buChar char="l"/>
            </a:pPr>
            <a:r>
              <a:rPr lang="en-US" altLang="zh-CN" sz="2200" b="1" dirty="0" err="1">
                <a:solidFill>
                  <a:srgbClr val="FF0000"/>
                </a:solidFill>
              </a:rPr>
              <a:t>cs_entry</a:t>
            </a:r>
            <a:r>
              <a:rPr lang="en-US" altLang="zh-CN" sz="2200" dirty="0">
                <a:solidFill>
                  <a:srgbClr val="FF0000"/>
                </a:solidFill>
              </a:rPr>
              <a:t> = </a:t>
            </a:r>
            <a:r>
              <a:rPr lang="en-US" altLang="zh-CN" sz="2200" i="1" dirty="0">
                <a:solidFill>
                  <a:srgbClr val="FF0000"/>
                </a:solidFill>
              </a:rPr>
              <a:t>[</a:t>
            </a:r>
            <a:r>
              <a:rPr lang="en-US" altLang="zh-CN" sz="2200" i="1" dirty="0" err="1">
                <a:solidFill>
                  <a:srgbClr val="FF0000"/>
                </a:solidFill>
              </a:rPr>
              <a:t>content_name</a:t>
            </a:r>
            <a:r>
              <a:rPr lang="en-US" altLang="zh-CN" sz="2200" i="1" dirty="0">
                <a:solidFill>
                  <a:srgbClr val="FF0000"/>
                </a:solidFill>
              </a:rPr>
              <a:t>, data, time, cost]</a:t>
            </a:r>
            <a:endParaRPr lang="zh-CN" altLang="en-US" sz="2200" b="1" dirty="0">
              <a:solidFill>
                <a:srgbClr val="FF0000"/>
              </a:solidFill>
              <a:sym typeface="+mn-ea"/>
            </a:endParaRPr>
          </a:p>
          <a:p>
            <a:pPr>
              <a:buFont typeface="Wingdings" panose="05000000000000000000" pitchFamily="2" charset="2"/>
              <a:buChar char="l"/>
            </a:pPr>
            <a:r>
              <a:rPr lang="zh-CN" altLang="en-US" sz="2200" b="1" dirty="0">
                <a:solidFill>
                  <a:srgbClr val="FF0000"/>
                </a:solidFill>
              </a:rPr>
              <a:t>fib </a:t>
            </a:r>
            <a:r>
              <a:rPr lang="zh-CN" altLang="en-US" sz="2200" dirty="0">
                <a:solidFill>
                  <a:srgbClr val="FF0000"/>
                </a:solidFill>
              </a:rPr>
              <a:t>= </a:t>
            </a:r>
            <a:r>
              <a:rPr lang="zh-CN" altLang="en-US" sz="2200" i="1" dirty="0">
                <a:solidFill>
                  <a:srgbClr val="FF0000"/>
                </a:solidFill>
              </a:rPr>
              <a:t>{'content_name': [[outface, cost, time], ...], ... }</a:t>
            </a:r>
            <a:endParaRPr lang="zh-CN" altLang="en-US" sz="2200" dirty="0">
              <a:solidFill>
                <a:srgbClr val="FF0000"/>
              </a:solidFill>
            </a:endParaRPr>
          </a:p>
          <a:p>
            <a:pPr>
              <a:buFont typeface="Wingdings" panose="05000000000000000000" pitchFamily="2" charset="2"/>
              <a:buChar char="l"/>
            </a:pPr>
            <a:r>
              <a:rPr lang="zh-CN" altLang="en-US" sz="2200" b="1" dirty="0">
                <a:solidFill>
                  <a:srgbClr val="FF0000"/>
                </a:solidFill>
                <a:sym typeface="+mn-ea"/>
              </a:rPr>
              <a:t>fib_entry</a:t>
            </a:r>
            <a:r>
              <a:rPr lang="zh-CN" altLang="en-US" sz="2200" dirty="0">
                <a:solidFill>
                  <a:srgbClr val="FF0000"/>
                </a:solidFill>
                <a:sym typeface="+mn-ea"/>
              </a:rPr>
              <a:t> = </a:t>
            </a:r>
            <a:r>
              <a:rPr lang="zh-CN" altLang="en-US" sz="2200" i="1" dirty="0">
                <a:solidFill>
                  <a:srgbClr val="FF0000"/>
                </a:solidFill>
                <a:sym typeface="+mn-ea"/>
              </a:rPr>
              <a:t>[[outface, cost, time], ...]</a:t>
            </a:r>
            <a:endParaRPr lang="zh-CN" altLang="en-US" sz="2200" i="1" dirty="0">
              <a:solidFill>
                <a:srgbClr val="FF0000"/>
              </a:solidFill>
              <a:sym typeface="+mn-ea"/>
            </a:endParaRPr>
          </a:p>
          <a:p>
            <a:pPr marL="106680" indent="0">
              <a:buFont typeface="Wingdings" panose="05000000000000000000" pitchFamily="2" charset="2"/>
              <a:buNone/>
            </a:pPr>
            <a:endParaRPr lang="zh-CN" altLang="en-US" sz="2200" b="1"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a:t>
            </a:r>
            <a:r>
              <a:rPr lang="zh-CN" altLang="en-US" sz="2200" dirty="0">
                <a:solidFill>
                  <a:srgbClr val="FF0000"/>
                </a:solidFill>
                <a:sym typeface="+mn-ea"/>
              </a:rPr>
              <a:t> </a:t>
            </a:r>
            <a:r>
              <a:rPr lang="zh-CN" altLang="en-US" sz="2200" i="1" dirty="0">
                <a:solidFill>
                  <a:srgbClr val="FF0000"/>
                </a:solidFill>
                <a:sym typeface="+mn-ea"/>
              </a:rPr>
              <a:t>CS</a:t>
            </a:r>
            <a:r>
              <a:rPr lang="zh-CN" altLang="en-US" sz="2200" dirty="0">
                <a:solidFill>
                  <a:srgbClr val="FF0000"/>
                </a:solidFill>
                <a:sym typeface="+mn-ea"/>
              </a:rPr>
              <a:t> and </a:t>
            </a:r>
            <a:r>
              <a:rPr lang="zh-CN" altLang="en-US" sz="2200" i="1" dirty="0">
                <a:solidFill>
                  <a:srgbClr val="FF0000"/>
                </a:solidFill>
                <a:sym typeface="+mn-ea"/>
              </a:rPr>
              <a:t>FIB</a:t>
            </a:r>
            <a:r>
              <a:rPr lang="zh-CN" altLang="en-US" sz="2200" dirty="0">
                <a:solidFill>
                  <a:srgbClr val="FF0000"/>
                </a:solidFill>
                <a:sym typeface="+mn-ea"/>
              </a:rPr>
              <a:t> will be used in </a:t>
            </a:r>
            <a:r>
              <a:rPr lang="en-US" altLang="zh-CN" sz="2200" dirty="0">
                <a:solidFill>
                  <a:srgbClr val="FF0000"/>
                </a:solidFill>
                <a:sym typeface="+mn-ea"/>
              </a:rPr>
              <a:t>project</a:t>
            </a:r>
            <a:r>
              <a:rPr lang="zh-CN" altLang="en-US" sz="2200" dirty="0">
                <a:solidFill>
                  <a:srgbClr val="FF0000"/>
                </a:solidFill>
                <a:sym typeface="+mn-ea"/>
              </a:rPr>
              <a:t> </a:t>
            </a:r>
            <a:r>
              <a:rPr lang="en-US" altLang="zh-CN" sz="2200" dirty="0">
                <a:solidFill>
                  <a:srgbClr val="FF0000"/>
                </a:solidFill>
                <a:sym typeface="+mn-ea"/>
              </a:rPr>
              <a:t>3</a:t>
            </a:r>
            <a:r>
              <a:rPr lang="zh-CN" altLang="en-US" sz="2200" dirty="0">
                <a:solidFill>
                  <a:srgbClr val="FF0000"/>
                </a:solidFill>
                <a:sym typeface="+mn-ea"/>
              </a:rPr>
              <a:t>, you </a:t>
            </a:r>
            <a:r>
              <a:rPr lang="en-US" altLang="zh-CN" sz="2200" dirty="0">
                <a:solidFill>
                  <a:srgbClr val="FF0000"/>
                </a:solidFill>
                <a:sym typeface="+mn-ea"/>
              </a:rPr>
              <a:t>must to add</a:t>
            </a:r>
            <a:r>
              <a:rPr lang="zh-CN" altLang="en-US" sz="2200" dirty="0">
                <a:solidFill>
                  <a:srgbClr val="FF0000"/>
                </a:solidFill>
                <a:sym typeface="+mn-ea"/>
              </a:rPr>
              <a:t> </a:t>
            </a:r>
            <a:r>
              <a:rPr lang="en-US" altLang="zh-CN" sz="2200" dirty="0">
                <a:solidFill>
                  <a:srgbClr val="FF0000"/>
                </a:solidFill>
                <a:sym typeface="+mn-ea"/>
              </a:rPr>
              <a:t>its</a:t>
            </a:r>
            <a:r>
              <a:rPr lang="zh-CN" altLang="en-US" sz="2200" dirty="0">
                <a:solidFill>
                  <a:srgbClr val="FF0000"/>
                </a:solidFill>
                <a:sym typeface="+mn-ea"/>
              </a:rPr>
              <a:t>. Each router has these tables independently.</a:t>
            </a:r>
            <a:endParaRPr lang="zh-CN" altLang="en-US" sz="2200" dirty="0">
              <a:solidFill>
                <a:srgbClr val="FF0000"/>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a:t>
            </a:r>
            <a:r>
              <a:rPr lang="en-US" altLang="zh-CN" sz="2200" i="1" dirty="0">
                <a:solidFill>
                  <a:srgbClr val="FF0000"/>
                </a:solidFill>
                <a:sym typeface="+mn-ea"/>
              </a:rPr>
              <a:t>time: </a:t>
            </a:r>
            <a:r>
              <a:rPr lang="en-US" altLang="zh-CN" sz="2200" dirty="0">
                <a:solidFill>
                  <a:srgbClr val="FF0000"/>
                </a:solidFill>
                <a:sym typeface="+mn-ea"/>
              </a:rPr>
              <a:t>The time when the </a:t>
            </a:r>
            <a:r>
              <a:rPr lang="en-US" altLang="zh-CN" sz="2200" i="1" dirty="0">
                <a:solidFill>
                  <a:srgbClr val="FF0000"/>
                </a:solidFill>
                <a:sym typeface="+mn-ea"/>
              </a:rPr>
              <a:t>data</a:t>
            </a:r>
            <a:r>
              <a:rPr lang="en-US" altLang="zh-CN" sz="2200" dirty="0">
                <a:solidFill>
                  <a:srgbClr val="FF0000"/>
                </a:solidFill>
                <a:sym typeface="+mn-ea"/>
              </a:rPr>
              <a:t> was recorded in the </a:t>
            </a:r>
            <a:r>
              <a:rPr lang="en-US" altLang="zh-CN" sz="2200" i="1" dirty="0">
                <a:solidFill>
                  <a:srgbClr val="FF0000"/>
                </a:solidFill>
                <a:sym typeface="+mn-ea"/>
              </a:rPr>
              <a:t>CS </a:t>
            </a:r>
            <a:r>
              <a:rPr lang="en-US" altLang="zh-CN" sz="2200" dirty="0">
                <a:solidFill>
                  <a:srgbClr val="FF0000"/>
                </a:solidFill>
                <a:sym typeface="+mn-ea"/>
              </a:rPr>
              <a:t>or</a:t>
            </a:r>
            <a:r>
              <a:rPr lang="en-US" altLang="zh-CN" sz="2200" i="1" dirty="0">
                <a:solidFill>
                  <a:srgbClr val="FF0000"/>
                </a:solidFill>
                <a:sym typeface="+mn-ea"/>
              </a:rPr>
              <a:t> FIB</a:t>
            </a:r>
            <a:r>
              <a:rPr lang="en-US" altLang="zh-CN" sz="2200" dirty="0">
                <a:solidFill>
                  <a:srgbClr val="FF0000"/>
                </a:solidFill>
                <a:sym typeface="+mn-ea"/>
              </a:rPr>
              <a:t>.</a:t>
            </a:r>
            <a:endParaRPr lang="en-US" altLang="zh-CN" sz="2200" dirty="0">
              <a:solidFill>
                <a:srgbClr val="FF0000"/>
              </a:solidFill>
              <a:sym typeface="+mn-ea"/>
            </a:endParaRPr>
          </a:p>
          <a:p>
            <a:pPr marL="106680" indent="0">
              <a:buFont typeface="Wingdings" panose="05000000000000000000" pitchFamily="2" charset="2"/>
              <a:buNone/>
            </a:pPr>
            <a:r>
              <a:rPr lang="en-US" altLang="zh-CN" sz="2200" i="1" dirty="0">
                <a:solidFill>
                  <a:srgbClr val="FF0000"/>
                </a:solidFill>
                <a:sym typeface="+mn-ea"/>
              </a:rPr>
              <a:t>    cost: </a:t>
            </a:r>
            <a:r>
              <a:rPr lang="en-US" altLang="zh-CN" sz="2200" dirty="0">
                <a:solidFill>
                  <a:srgbClr val="FF0000"/>
                </a:solidFill>
                <a:sym typeface="+mn-ea"/>
              </a:rPr>
              <a:t>The cost is the </a:t>
            </a:r>
            <a:r>
              <a:rPr lang="en-US" altLang="zh-CN" sz="2200" i="1" dirty="0">
                <a:solidFill>
                  <a:srgbClr val="FF0000"/>
                </a:solidFill>
                <a:sym typeface="+mn-ea"/>
              </a:rPr>
              <a:t>data_hop </a:t>
            </a:r>
            <a:r>
              <a:rPr lang="en-US" altLang="zh-CN" sz="2200" dirty="0">
                <a:solidFill>
                  <a:srgbClr val="FF0000"/>
                </a:solidFill>
                <a:sym typeface="+mn-ea"/>
              </a:rPr>
              <a:t>or </a:t>
            </a:r>
            <a:r>
              <a:rPr lang="en-US" altLang="zh-CN" sz="2200" i="1" dirty="0">
                <a:solidFill>
                  <a:srgbClr val="FF0000"/>
                </a:solidFill>
                <a:sym typeface="+mn-ea"/>
              </a:rPr>
              <a:t>travel time</a:t>
            </a:r>
            <a:r>
              <a:rPr lang="en-US" altLang="zh-CN" sz="2200" dirty="0">
                <a:solidFill>
                  <a:srgbClr val="FF0000"/>
                </a:solidFill>
                <a:sym typeface="+mn-ea"/>
              </a:rPr>
              <a:t> of the </a:t>
            </a:r>
            <a:r>
              <a:rPr lang="en-US" altLang="zh-CN" sz="2200" i="1" dirty="0">
                <a:solidFill>
                  <a:srgbClr val="FF0000"/>
                </a:solidFill>
                <a:sym typeface="+mn-ea"/>
              </a:rPr>
              <a:t>data packet</a:t>
            </a:r>
            <a:r>
              <a:rPr lang="en-US" altLang="zh-CN" sz="2200" dirty="0">
                <a:solidFill>
                  <a:srgbClr val="FF0000"/>
                </a:solidFill>
                <a:sym typeface="+mn-ea"/>
              </a:rPr>
              <a:t>. </a:t>
            </a:r>
            <a:endParaRPr lang="en-US" altLang="zh-CN" sz="2200" dirty="0">
              <a:solidFill>
                <a:srgbClr val="FF0000"/>
              </a:solidFill>
              <a:sym typeface="+mn-ea"/>
            </a:endParaRPr>
          </a:p>
        </p:txBody>
      </p:sp>
      <p:graphicFrame>
        <p:nvGraphicFramePr>
          <p:cNvPr id="5" name="对象 4">
            <a:hlinkClick r:id="" action="ppaction://ole?verb="/>
          </p:cNvPr>
          <p:cNvGraphicFramePr>
            <a:graphicFrameLocks noChangeAspect="1"/>
          </p:cNvGraphicFramePr>
          <p:nvPr/>
        </p:nvGraphicFramePr>
        <p:xfrm>
          <a:off x="2207895" y="5548630"/>
          <a:ext cx="5379085" cy="417830"/>
        </p:xfrm>
        <a:graphic>
          <a:graphicData uri="http://schemas.openxmlformats.org/presentationml/2006/ole">
            <mc:AlternateContent xmlns:mc="http://schemas.openxmlformats.org/markup-compatibility/2006">
              <mc:Choice xmlns:v="urn:schemas-microsoft-com:vml" Requires="v">
                <p:oleObj spid="_x0000_s3073" name="" r:id="rId1" imgW="2616200" imgH="203200" progId="Equation.KSEE3">
                  <p:embed/>
                </p:oleObj>
              </mc:Choice>
              <mc:Fallback>
                <p:oleObj name="" r:id="rId1" imgW="2616200" imgH="203200" progId="Equation.KSEE3">
                  <p:embed/>
                  <p:pic>
                    <p:nvPicPr>
                      <p:cNvPr id="0" name="图片 3072"/>
                      <p:cNvPicPr/>
                      <p:nvPr/>
                    </p:nvPicPr>
                    <p:blipFill>
                      <a:blip r:embed="rId2"/>
                      <a:stretch>
                        <a:fillRect/>
                      </a:stretch>
                    </p:blipFill>
                    <p:spPr>
                      <a:xfrm>
                        <a:off x="2207895" y="5548630"/>
                        <a:ext cx="5379085" cy="41783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4. Format</a:t>
            </a:r>
            <a:endParaRPr lang="zh-CN" altLang="en-US"/>
          </a:p>
        </p:txBody>
      </p:sp>
      <p:sp>
        <p:nvSpPr>
          <p:cNvPr id="3" name="内容占位符 2"/>
          <p:cNvSpPr>
            <a:spLocks noGrp="1"/>
          </p:cNvSpPr>
          <p:nvPr>
            <p:ph idx="1"/>
          </p:nvPr>
        </p:nvSpPr>
        <p:spPr>
          <a:xfrm>
            <a:off x="635000" y="1049020"/>
            <a:ext cx="9239250" cy="5864225"/>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interest hit in </a:t>
            </a:r>
            <a:r>
              <a:rPr lang="zh-CN" altLang="en-US" sz="2200" i="1" dirty="0">
                <a:solidFill>
                  <a:schemeClr val="tx1">
                    <a:lumMod val="95000"/>
                    <a:lumOff val="5000"/>
                  </a:schemeClr>
                </a:solidFill>
                <a:sym typeface="+mn-ea"/>
              </a:rPr>
              <a:t>PS</a:t>
            </a:r>
            <a:r>
              <a:rPr lang="zh-CN" altLang="en-US" sz="2200" dirty="0">
                <a:solidFill>
                  <a:schemeClr val="tx1">
                    <a:lumMod val="95000"/>
                    <a:lumOff val="5000"/>
                  </a:schemeClr>
                </a:solidFill>
                <a:sym typeface="+mn-ea"/>
              </a:rPr>
              <a:t> </a:t>
            </a:r>
            <a:r>
              <a:rPr lang="en-US" altLang="zh-CN" sz="2200" dirty="0">
                <a:solidFill>
                  <a:srgbClr val="FF0000"/>
                </a:solidFill>
                <a:sym typeface="+mn-ea"/>
              </a:rPr>
              <a:t>or </a:t>
            </a:r>
            <a:r>
              <a:rPr lang="en-US" altLang="zh-CN" sz="2200" i="1" dirty="0">
                <a:solidFill>
                  <a:srgbClr val="FF0000"/>
                </a:solidFill>
                <a:sym typeface="+mn-ea"/>
              </a:rPr>
              <a:t>CS</a:t>
            </a:r>
            <a:endParaRPr lang="zh-CN" altLang="en-US" sz="2200" dirty="0">
              <a:solidFill>
                <a:schemeClr val="tx1">
                  <a:lumMod val="95000"/>
                  <a:lumOff val="5000"/>
                </a:schemeClr>
              </a:solidFill>
              <a:sym typeface="+mn-ea"/>
            </a:endParaRPr>
          </a:p>
          <a:p>
            <a:pPr>
              <a:buFont typeface="Wingdings" panose="05000000000000000000" pitchFamily="2" charset="2"/>
              <a:buChar char="l"/>
            </a:pPr>
            <a:r>
              <a:rPr lang="zh-CN" altLang="en-US" sz="2000" dirty="0">
                <a:solidFill>
                  <a:schemeClr val="tx1">
                    <a:lumMod val="95000"/>
                    <a:lumOff val="5000"/>
                  </a:schemeClr>
                </a:solidFill>
                <a:sym typeface="+mn-ea"/>
              </a:rPr>
              <a:t>     Create a </a:t>
            </a:r>
            <a:r>
              <a:rPr lang="zh-CN" altLang="en-US" sz="2000" i="1" dirty="0">
                <a:solidFill>
                  <a:schemeClr val="tx1">
                    <a:lumMod val="95000"/>
                    <a:lumOff val="5000"/>
                  </a:schemeClr>
                </a:solidFill>
                <a:sym typeface="+mn-ea"/>
              </a:rPr>
              <a:t>data packet</a:t>
            </a:r>
            <a:r>
              <a:rPr lang="zh-CN" altLang="en-US" sz="2000" dirty="0">
                <a:solidFill>
                  <a:schemeClr val="tx1">
                    <a:lumMod val="95000"/>
                    <a:lumOff val="5000"/>
                  </a:schemeClr>
                </a:solidFill>
                <a:sym typeface="+mn-ea"/>
              </a:rPr>
              <a:t>, the format is as follows</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1800" dirty="0">
                <a:solidFill>
                  <a:schemeClr val="tx1">
                    <a:lumMod val="95000"/>
                    <a:lumOff val="5000"/>
                  </a:schemeClr>
                </a:solidFill>
                <a:sym typeface="+mn-ea"/>
              </a:rPr>
              <a:t> </a:t>
            </a:r>
            <a:r>
              <a:rPr lang="zh-CN" altLang="en-US" sz="2000" dirty="0">
                <a:solidFill>
                  <a:schemeClr val="tx1">
                    <a:lumMod val="95000"/>
                    <a:lumOff val="5000"/>
                  </a:schemeClr>
                </a:solidFill>
                <a:sym typeface="+mn-ea"/>
              </a:rPr>
              <a:t>data packet </a:t>
            </a:r>
            <a:r>
              <a:rPr lang="en-US" altLang="zh-CN" sz="1800" dirty="0">
                <a:solidFill>
                  <a:schemeClr val="tx1">
                    <a:lumMod val="95000"/>
                    <a:lumOff val="5000"/>
                  </a:schemeClr>
                </a:solidFill>
                <a:sym typeface="+mn-ea"/>
              </a:rPr>
              <a:t>= </a:t>
            </a:r>
            <a:endParaRPr lang="en-US" altLang="zh-CN"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[[5, {'type': 'data', 'consumer_ID': 0, 'route_ID': 4, 'content_name': 'r4/</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1', 'content_data': 'r4/</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116153576</a:t>
            </a:r>
            <a:r>
              <a:rPr lang="en-US" altLang="zh-CN" sz="1800" i="1" dirty="0">
                <a:solidFill>
                  <a:schemeClr val="tx1">
                    <a:lumMod val="95000"/>
                    <a:lumOff val="5000"/>
                  </a:schemeClr>
                </a:solidFill>
                <a:sym typeface="+mn-ea"/>
              </a:rPr>
              <a:t>25</a:t>
            </a:r>
            <a:r>
              <a:rPr lang="zh-CN" altLang="en-US" sz="1800" i="1" dirty="0">
                <a:solidFill>
                  <a:schemeClr val="tx1">
                    <a:lumMod val="95000"/>
                    <a:lumOff val="5000"/>
                  </a:schemeClr>
                </a:solidFill>
                <a:sym typeface="+mn-ea"/>
              </a:rPr>
              <a:t>', 'data_hop': 1,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1615357618,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4/'</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a:t>
            </a:r>
            <a:endParaRPr lang="zh-CN" altLang="en-US" sz="1800" i="1" dirty="0">
              <a:solidFill>
                <a:schemeClr val="tx1">
                  <a:lumMod val="95000"/>
                  <a:lumOff val="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4. Format</a:t>
            </a:r>
            <a:endParaRPr lang="zh-CN" altLang="en-US"/>
          </a:p>
        </p:txBody>
      </p:sp>
      <p:sp>
        <p:nvSpPr>
          <p:cNvPr id="3" name="内容占位符 2"/>
          <p:cNvSpPr>
            <a:spLocks noGrp="1"/>
          </p:cNvSpPr>
          <p:nvPr>
            <p:ph idx="1"/>
          </p:nvPr>
        </p:nvSpPr>
        <p:spPr>
          <a:xfrm>
            <a:off x="635000" y="1049020"/>
            <a:ext cx="9239250" cy="5864225"/>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interest miss in </a:t>
            </a:r>
            <a:r>
              <a:rPr lang="zh-CN" altLang="en-US" sz="2200" i="1" dirty="0">
                <a:solidFill>
                  <a:schemeClr val="tx1">
                    <a:lumMod val="95000"/>
                    <a:lumOff val="5000"/>
                  </a:schemeClr>
                </a:solidFill>
                <a:sym typeface="+mn-ea"/>
              </a:rPr>
              <a:t>PS</a:t>
            </a:r>
            <a:r>
              <a:rPr lang="zh-CN" altLang="en-US" sz="2200" dirty="0">
                <a:solidFill>
                  <a:schemeClr val="tx1">
                    <a:lumMod val="95000"/>
                    <a:lumOff val="5000"/>
                  </a:schemeClr>
                </a:solidFill>
                <a:sym typeface="+mn-ea"/>
              </a:rPr>
              <a:t> </a:t>
            </a:r>
            <a:r>
              <a:rPr lang="en-US" altLang="zh-CN" sz="2200" dirty="0">
                <a:solidFill>
                  <a:srgbClr val="FF0000"/>
                </a:solidFill>
                <a:sym typeface="+mn-ea"/>
              </a:rPr>
              <a:t>or </a:t>
            </a:r>
            <a:r>
              <a:rPr lang="en-US" altLang="zh-CN" sz="2200" i="1" dirty="0">
                <a:solidFill>
                  <a:srgbClr val="FF0000"/>
                </a:solidFill>
                <a:sym typeface="+mn-ea"/>
              </a:rPr>
              <a:t>CS</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1800" dirty="0">
                <a:solidFill>
                  <a:schemeClr val="tx1">
                    <a:lumMod val="95000"/>
                    <a:lumOff val="5000"/>
                  </a:schemeClr>
                </a:solidFill>
                <a:sym typeface="+mn-ea"/>
              </a:rPr>
              <a:t>      Create forwarding </a:t>
            </a:r>
            <a:r>
              <a:rPr lang="zh-CN" altLang="en-US" sz="1800" i="1" dirty="0">
                <a:solidFill>
                  <a:schemeClr val="tx1">
                    <a:lumMod val="95000"/>
                    <a:lumOff val="5000"/>
                  </a:schemeClr>
                </a:solidFill>
                <a:sym typeface="+mn-ea"/>
              </a:rPr>
              <a:t>interest packets</a:t>
            </a:r>
            <a:r>
              <a:rPr lang="zh-CN" altLang="en-US" sz="1800" dirty="0">
                <a:solidFill>
                  <a:schemeClr val="tx1">
                    <a:lumMod val="95000"/>
                    <a:lumOff val="5000"/>
                  </a:schemeClr>
                </a:solidFill>
                <a:sym typeface="+mn-ea"/>
              </a:rPr>
              <a:t>, which may need to be forwarded to multiple </a:t>
            </a:r>
            <a:r>
              <a:rPr lang="zh-CN" altLang="en-US" sz="1800" i="1" dirty="0">
                <a:solidFill>
                  <a:schemeClr val="tx1">
                    <a:lumMod val="95000"/>
                    <a:lumOff val="5000"/>
                  </a:schemeClr>
                </a:solidFill>
                <a:sym typeface="+mn-ea"/>
              </a:rPr>
              <a:t>out</a:t>
            </a:r>
            <a:r>
              <a:rPr lang="en-US" altLang="zh-CN" sz="1800" i="1" dirty="0">
                <a:solidFill>
                  <a:schemeClr val="tx1">
                    <a:lumMod val="95000"/>
                    <a:lumOff val="5000"/>
                  </a:schemeClr>
                </a:solidFill>
                <a:sym typeface="+mn-ea"/>
              </a:rPr>
              <a:t>going</a:t>
            </a:r>
            <a:r>
              <a:rPr lang="zh-CN" altLang="en-US" sz="1800" i="1" dirty="0">
                <a:solidFill>
                  <a:schemeClr val="tx1">
                    <a:lumMod val="95000"/>
                    <a:lumOff val="5000"/>
                  </a:schemeClr>
                </a:solidFill>
                <a:sym typeface="+mn-ea"/>
              </a:rPr>
              <a:t> interfaces</a:t>
            </a:r>
            <a:r>
              <a:rPr lang="zh-CN" altLang="en-US" sz="1800" dirty="0">
                <a:solidFill>
                  <a:schemeClr val="tx1">
                    <a:lumMod val="95000"/>
                    <a:lumOff val="5000"/>
                  </a:schemeClr>
                </a:solidFill>
                <a:sym typeface="+mn-ea"/>
              </a:rPr>
              <a:t>. The first number of each list is the </a:t>
            </a:r>
            <a:r>
              <a:rPr lang="zh-CN" altLang="en-US" sz="1800" i="1" dirty="0">
                <a:solidFill>
                  <a:schemeClr val="tx1">
                    <a:lumMod val="95000"/>
                    <a:lumOff val="5000"/>
                  </a:schemeClr>
                </a:solidFill>
                <a:sym typeface="+mn-ea"/>
              </a:rPr>
              <a:t>out</a:t>
            </a:r>
            <a:r>
              <a:rPr lang="en-US" altLang="zh-CN" sz="1800" i="1" dirty="0">
                <a:solidFill>
                  <a:schemeClr val="tx1">
                    <a:lumMod val="95000"/>
                    <a:lumOff val="5000"/>
                  </a:schemeClr>
                </a:solidFill>
                <a:sym typeface="+mn-ea"/>
              </a:rPr>
              <a:t>going</a:t>
            </a:r>
            <a:r>
              <a:rPr lang="zh-CN" altLang="en-US" sz="1800" i="1" dirty="0">
                <a:solidFill>
                  <a:schemeClr val="tx1">
                    <a:lumMod val="95000"/>
                    <a:lumOff val="5000"/>
                  </a:schemeClr>
                </a:solidFill>
                <a:sym typeface="+mn-ea"/>
              </a:rPr>
              <a:t> interface</a:t>
            </a:r>
            <a:r>
              <a:rPr lang="zh-CN" altLang="en-US" sz="1800" dirty="0">
                <a:solidFill>
                  <a:schemeClr val="tx1">
                    <a:lumMod val="95000"/>
                    <a:lumOff val="5000"/>
                  </a:schemeClr>
                </a:solidFill>
                <a:sym typeface="+mn-ea"/>
              </a:rPr>
              <a:t> (</a:t>
            </a:r>
            <a:r>
              <a:rPr lang="zh-CN" altLang="en-US" sz="1800" i="1" dirty="0">
                <a:solidFill>
                  <a:schemeClr val="tx1">
                    <a:lumMod val="95000"/>
                    <a:lumOff val="5000"/>
                  </a:schemeClr>
                </a:solidFill>
                <a:sym typeface="+mn-ea"/>
              </a:rPr>
              <a:t>router ID</a:t>
            </a:r>
            <a:r>
              <a:rPr lang="zh-CN" altLang="en-US" sz="1800" dirty="0">
                <a:solidFill>
                  <a:schemeClr val="tx1">
                    <a:lumMod val="95000"/>
                    <a:lumOff val="5000"/>
                  </a:schemeClr>
                </a:solidFill>
                <a:sym typeface="+mn-ea"/>
              </a:rPr>
              <a:t>). The format is as follows</a:t>
            </a:r>
            <a:endParaRPr lang="zh-CN" altLang="en-US"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dirty="0">
                <a:solidFill>
                  <a:schemeClr val="tx1">
                    <a:lumMod val="95000"/>
                    <a:lumOff val="5000"/>
                  </a:schemeClr>
                </a:solidFill>
                <a:sym typeface="+mn-ea"/>
              </a:rPr>
              <a:t>interest packets </a:t>
            </a:r>
            <a:r>
              <a:rPr lang="en-US" altLang="zh-CN" sz="1800" dirty="0">
                <a:solidFill>
                  <a:schemeClr val="tx1">
                    <a:lumMod val="95000"/>
                    <a:lumOff val="5000"/>
                  </a:schemeClr>
                </a:solidFill>
                <a:sym typeface="+mn-ea"/>
              </a:rPr>
              <a:t>=</a:t>
            </a:r>
            <a:endParaRPr lang="zh-CN" altLang="en-US"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3</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 </a:t>
            </a:r>
            <a:endParaRPr lang="zh-CN" altLang="en-US" sz="1800" i="1"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4</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 </a:t>
            </a:r>
            <a:endParaRPr lang="zh-CN" altLang="en-US" sz="1800" i="1"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5</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a:t>
            </a:r>
            <a:endParaRPr lang="zh-CN" altLang="en-US" sz="1800" i="1" dirty="0">
              <a:solidFill>
                <a:schemeClr val="tx1">
                  <a:lumMod val="95000"/>
                  <a:lumOff val="5000"/>
                </a:schemeClr>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4. Format</a:t>
            </a:r>
            <a:endParaRPr lang="zh-CN" altLang="en-US"/>
          </a:p>
        </p:txBody>
      </p:sp>
      <p:sp>
        <p:nvSpPr>
          <p:cNvPr id="3" name="内容占位符 2"/>
          <p:cNvSpPr>
            <a:spLocks noGrp="1"/>
          </p:cNvSpPr>
          <p:nvPr>
            <p:ph idx="1"/>
          </p:nvPr>
        </p:nvSpPr>
        <p:spPr>
          <a:xfrm>
            <a:off x="635000" y="1049020"/>
            <a:ext cx="9093200" cy="5811520"/>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data hit in PIT</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zh-CN" altLang="en-US" sz="1800" dirty="0">
                <a:solidFill>
                  <a:schemeClr val="tx1">
                    <a:lumMod val="95000"/>
                    <a:lumOff val="5000"/>
                  </a:schemeClr>
                </a:solidFill>
                <a:sym typeface="+mn-ea"/>
              </a:rPr>
              <a:t>Create forwarding </a:t>
            </a:r>
            <a:r>
              <a:rPr lang="en-US" altLang="zh-CN" sz="1800" i="1" dirty="0">
                <a:solidFill>
                  <a:schemeClr val="tx1">
                    <a:lumMod val="95000"/>
                    <a:lumOff val="5000"/>
                  </a:schemeClr>
                </a:solidFill>
                <a:sym typeface="+mn-ea"/>
              </a:rPr>
              <a:t>data</a:t>
            </a:r>
            <a:r>
              <a:rPr lang="zh-CN" altLang="en-US" sz="1800" i="1" dirty="0">
                <a:solidFill>
                  <a:schemeClr val="tx1">
                    <a:lumMod val="95000"/>
                    <a:lumOff val="5000"/>
                  </a:schemeClr>
                </a:solidFill>
                <a:sym typeface="+mn-ea"/>
              </a:rPr>
              <a:t> packets</a:t>
            </a:r>
            <a:r>
              <a:rPr lang="zh-CN" altLang="en-US" sz="1800" dirty="0">
                <a:solidFill>
                  <a:schemeClr val="tx1">
                    <a:lumMod val="95000"/>
                    <a:lumOff val="5000"/>
                  </a:schemeClr>
                </a:solidFill>
                <a:sym typeface="+mn-ea"/>
              </a:rPr>
              <a:t>, which may need to be forwarded to multiple </a:t>
            </a:r>
            <a:r>
              <a:rPr lang="en-US" altLang="zh-CN" sz="1800" i="1" dirty="0">
                <a:solidFill>
                  <a:schemeClr val="tx1">
                    <a:lumMod val="95000"/>
                    <a:lumOff val="5000"/>
                  </a:schemeClr>
                </a:solidFill>
                <a:sym typeface="+mn-ea"/>
              </a:rPr>
              <a:t>incoming</a:t>
            </a:r>
            <a:r>
              <a:rPr lang="zh-CN" altLang="en-US" sz="1800" i="1" dirty="0">
                <a:solidFill>
                  <a:schemeClr val="tx1">
                    <a:lumMod val="95000"/>
                    <a:lumOff val="5000"/>
                  </a:schemeClr>
                </a:solidFill>
                <a:sym typeface="+mn-ea"/>
              </a:rPr>
              <a:t> interfaces</a:t>
            </a:r>
            <a:r>
              <a:rPr lang="zh-CN" altLang="en-US" sz="1800" dirty="0">
                <a:solidFill>
                  <a:schemeClr val="tx1">
                    <a:lumMod val="95000"/>
                    <a:lumOff val="5000"/>
                  </a:schemeClr>
                </a:solidFill>
                <a:sym typeface="+mn-ea"/>
              </a:rPr>
              <a:t>. The first number of each list is the </a:t>
            </a:r>
            <a:r>
              <a:rPr lang="en-US" altLang="zh-CN" sz="1800" i="1" dirty="0">
                <a:solidFill>
                  <a:schemeClr val="tx1">
                    <a:lumMod val="95000"/>
                    <a:lumOff val="5000"/>
                  </a:schemeClr>
                </a:solidFill>
                <a:sym typeface="+mn-ea"/>
              </a:rPr>
              <a:t>incoming</a:t>
            </a:r>
            <a:r>
              <a:rPr lang="zh-CN" altLang="en-US" sz="1800" i="1" dirty="0">
                <a:solidFill>
                  <a:schemeClr val="tx1">
                    <a:lumMod val="95000"/>
                    <a:lumOff val="5000"/>
                  </a:schemeClr>
                </a:solidFill>
                <a:sym typeface="+mn-ea"/>
              </a:rPr>
              <a:t> interface</a:t>
            </a:r>
            <a:r>
              <a:rPr lang="zh-CN" altLang="en-US" sz="1800" dirty="0">
                <a:solidFill>
                  <a:schemeClr val="tx1">
                    <a:lumMod val="95000"/>
                    <a:lumOff val="5000"/>
                  </a:schemeClr>
                </a:solidFill>
                <a:sym typeface="+mn-ea"/>
              </a:rPr>
              <a:t> (</a:t>
            </a:r>
            <a:r>
              <a:rPr lang="zh-CN" altLang="en-US" sz="1800" i="1" dirty="0">
                <a:solidFill>
                  <a:schemeClr val="tx1">
                    <a:lumMod val="95000"/>
                    <a:lumOff val="5000"/>
                  </a:schemeClr>
                </a:solidFill>
                <a:sym typeface="+mn-ea"/>
              </a:rPr>
              <a:t>router ID</a:t>
            </a:r>
            <a:r>
              <a:rPr lang="zh-CN" altLang="en-US" sz="1800" dirty="0">
                <a:solidFill>
                  <a:schemeClr val="tx1">
                    <a:lumMod val="95000"/>
                    <a:lumOff val="5000"/>
                  </a:schemeClr>
                </a:solidFill>
                <a:sym typeface="+mn-ea"/>
              </a:rPr>
              <a:t>). The format is as follows</a:t>
            </a:r>
            <a:endParaRPr lang="zh-CN" altLang="en-US"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dirty="0">
                <a:solidFill>
                  <a:schemeClr val="tx1">
                    <a:lumMod val="95000"/>
                    <a:lumOff val="5000"/>
                  </a:schemeClr>
                </a:solidFill>
                <a:sym typeface="+mn-ea"/>
              </a:rPr>
              <a:t> </a:t>
            </a:r>
            <a:r>
              <a:rPr lang="en-US" altLang="zh-CN" sz="1800" dirty="0">
                <a:solidFill>
                  <a:schemeClr val="tx1">
                    <a:lumMod val="95000"/>
                    <a:lumOff val="5000"/>
                  </a:schemeClr>
                </a:solidFill>
                <a:sym typeface="+mn-ea"/>
              </a:rPr>
              <a:t>data</a:t>
            </a:r>
            <a:r>
              <a:rPr lang="zh-CN" altLang="en-US" sz="1800" dirty="0">
                <a:solidFill>
                  <a:schemeClr val="tx1">
                    <a:lumMod val="95000"/>
                    <a:lumOff val="5000"/>
                  </a:schemeClr>
                </a:solidFill>
                <a:sym typeface="+mn-ea"/>
              </a:rPr>
              <a:t> packets </a:t>
            </a:r>
            <a:r>
              <a:rPr lang="en-US" altLang="zh-CN" sz="1800" dirty="0">
                <a:solidFill>
                  <a:schemeClr val="tx1">
                    <a:lumMod val="95000"/>
                    <a:lumOff val="5000"/>
                  </a:schemeClr>
                </a:solidFill>
                <a:sym typeface="+mn-ea"/>
              </a:rPr>
              <a:t>= </a:t>
            </a:r>
            <a:endParaRPr lang="en-US" altLang="zh-CN"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[[2, {'type': 'data', 'consumer_ID': 0, 'route_ID': 4, 'content_name':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 'content_data':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916153576</a:t>
            </a:r>
            <a:r>
              <a:rPr lang="en-US" altLang="zh-CN" sz="1800" i="1" dirty="0">
                <a:solidFill>
                  <a:schemeClr val="tx1">
                    <a:lumMod val="95000"/>
                    <a:lumOff val="5000"/>
                  </a:schemeClr>
                </a:solidFill>
                <a:sym typeface="+mn-ea"/>
              </a:rPr>
              <a:t>23</a:t>
            </a:r>
            <a:r>
              <a:rPr lang="zh-CN" altLang="en-US" sz="1800" i="1" dirty="0">
                <a:solidFill>
                  <a:schemeClr val="tx1">
                    <a:lumMod val="95000"/>
                    <a:lumOff val="5000"/>
                  </a:schemeClr>
                </a:solidFill>
                <a:sym typeface="+mn-ea"/>
              </a:rPr>
              <a:t>', 'data_hop': 2, 'start_time': 1615357615,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5/4/'</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 </a:t>
            </a:r>
            <a:endParaRPr lang="zh-CN" altLang="en-US" sz="1800" i="1"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[6, {'type': 'data', 'consumer_ID': 0, 'route_ID': 4, 'content_name':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 'content_data':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916153576</a:t>
            </a:r>
            <a:r>
              <a:rPr lang="en-US" altLang="zh-CN" sz="1800" i="1" dirty="0">
                <a:solidFill>
                  <a:schemeClr val="tx1">
                    <a:lumMod val="95000"/>
                    <a:lumOff val="5000"/>
                  </a:schemeClr>
                </a:solidFill>
                <a:sym typeface="+mn-ea"/>
              </a:rPr>
              <a:t>23</a:t>
            </a:r>
            <a:r>
              <a:rPr lang="zh-CN" altLang="en-US" sz="1800" i="1" dirty="0">
                <a:solidFill>
                  <a:schemeClr val="tx1">
                    <a:lumMod val="95000"/>
                    <a:lumOff val="5000"/>
                  </a:schemeClr>
                </a:solidFill>
                <a:sym typeface="+mn-ea"/>
              </a:rPr>
              <a:t>', 'data_hop': 2, 'start_time': 1615357615,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5/4/'</a:t>
            </a:r>
            <a:r>
              <a:rPr lang="en-US" altLang="zh-CN" sz="1800" i="1" dirty="0">
                <a:solidFill>
                  <a:srgbClr val="FF0000"/>
                </a:solidFill>
                <a:sym typeface="+mn-ea"/>
              </a:rPr>
              <a:t>, 'interest_start_time': </a:t>
            </a:r>
            <a:r>
              <a:rPr lang="zh-CN" altLang="en-US" sz="1800" i="1" dirty="0">
                <a:solidFill>
                  <a:srgbClr val="FF0000"/>
                </a:solidFill>
                <a:sym typeface="+mn-ea"/>
              </a:rPr>
              <a:t>16153576</a:t>
            </a:r>
            <a:r>
              <a:rPr lang="en-US" altLang="zh-CN" sz="1800" i="1" dirty="0">
                <a:solidFill>
                  <a:srgbClr val="FF0000"/>
                </a:solidFill>
                <a:sym typeface="+mn-ea"/>
              </a:rPr>
              <a:t>20, 'data_start_time': </a:t>
            </a:r>
            <a:r>
              <a:rPr lang="zh-CN" altLang="en-US" sz="1800" i="1" dirty="0">
                <a:solidFill>
                  <a:srgbClr val="FF0000"/>
                </a:solidFill>
                <a:sym typeface="+mn-ea"/>
              </a:rPr>
              <a:t>16153576</a:t>
            </a:r>
            <a:r>
              <a:rPr lang="en-US" altLang="zh-CN" sz="1800" i="1" dirty="0">
                <a:solidFill>
                  <a:srgbClr val="FF0000"/>
                </a:solidFill>
                <a:sym typeface="+mn-ea"/>
              </a:rPr>
              <a:t>34</a:t>
            </a:r>
            <a:r>
              <a:rPr lang="zh-CN" altLang="en-US" sz="1800" i="1" dirty="0">
                <a:solidFill>
                  <a:schemeClr val="tx1">
                    <a:lumMod val="95000"/>
                    <a:lumOff val="5000"/>
                  </a:schemeClr>
                </a:solidFill>
                <a:sym typeface="+mn-ea"/>
              </a:rPr>
              <a:t>}]]</a:t>
            </a:r>
            <a:endParaRPr lang="zh-CN" altLang="en-US" sz="1800" i="1" dirty="0">
              <a:solidFill>
                <a:schemeClr val="tx1">
                  <a:lumMod val="95000"/>
                  <a:lumOff val="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5. Test</a:t>
            </a:r>
            <a:r>
              <a:rPr lang="en-US" altLang="zh-CN" b="1">
                <a:sym typeface="+mn-ea"/>
              </a:rPr>
              <a:t>  data</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215120" cy="5811520"/>
          </a:xfrm>
        </p:spPr>
        <p:txBody>
          <a:bodyPr/>
          <a:lstStyle/>
          <a:p>
            <a:pPr>
              <a:buFont typeface="Wingdings" panose="05000000000000000000" pitchFamily="2" charset="2"/>
              <a:buChar char="l"/>
            </a:pPr>
            <a:r>
              <a:rPr lang="zh-CN" altLang="en-US" sz="2200" b="1" dirty="0">
                <a:latin typeface="Times New Roman" panose="02020603050405020304" charset="0"/>
                <a:cs typeface="Times New Roman" panose="02020603050405020304" charset="0"/>
                <a:sym typeface="+mn-ea"/>
              </a:rPr>
              <a:t>network</a:t>
            </a:r>
            <a:r>
              <a:rPr lang="en-US" sz="2200" b="1" dirty="0">
                <a:latin typeface="Times New Roman" panose="02020603050405020304" charset="0"/>
                <a:cs typeface="Times New Roman" panose="02020603050405020304" charset="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en-US" altLang="zh-CN" sz="2200" i="1" dirty="0">
                <a:solidFill>
                  <a:schemeClr val="tx1">
                    <a:lumMod val="95000"/>
                    <a:lumOff val="5000"/>
                  </a:schemeClr>
                </a:solidFill>
                <a:sym typeface="+mn-ea"/>
              </a:rPr>
              <a:t>{</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''r0'':[1, 3], </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''r1'': [0, 2, 3], </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''r2'': [1, 4], </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''r11'': [7, 10]</a:t>
            </a:r>
            <a:endParaRPr lang="en-US" altLang="zh-CN" sz="2200" i="1" dirty="0">
              <a:solidFill>
                <a:schemeClr val="tx1">
                  <a:lumMod val="95000"/>
                  <a:lumOff val="5000"/>
                </a:schemeClr>
              </a:solidFill>
              <a:sym typeface="+mn-ea"/>
            </a:endParaRPr>
          </a:p>
          <a:p>
            <a:pPr marL="106680" indent="0">
              <a:buFont typeface="Wingdings" panose="05000000000000000000" pitchFamily="2" charset="2"/>
              <a:buNone/>
            </a:pPr>
            <a:r>
              <a:rPr lang="en-US" altLang="zh-CN" sz="2200" i="1" dirty="0">
                <a:solidFill>
                  <a:schemeClr val="tx1">
                    <a:lumMod val="95000"/>
                    <a:lumOff val="5000"/>
                  </a:schemeClr>
                </a:solidFill>
                <a:sym typeface="+mn-ea"/>
              </a:rPr>
              <a:t>   }</a:t>
            </a:r>
            <a:endParaRPr lang="en-US" altLang="zh-CN" sz="2200" i="1" dirty="0">
              <a:solidFill>
                <a:schemeClr val="tx1">
                  <a:lumMod val="95000"/>
                  <a:lumOff val="5000"/>
                </a:schemeClr>
              </a:solidFill>
              <a:sym typeface="+mn-ea"/>
            </a:endParaRPr>
          </a:p>
          <a:p>
            <a:pPr>
              <a:buFont typeface="Wingdings" panose="05000000000000000000" pitchFamily="2" charset="2"/>
              <a:buChar char="l"/>
            </a:pPr>
            <a:endParaRPr lang="en-US" altLang="zh-CN"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and the numbers in the list are the </a:t>
            </a:r>
            <a:r>
              <a:rPr lang="zh-CN" altLang="en-US" sz="2200" b="1" dirty="0">
                <a:solidFill>
                  <a:schemeClr val="tx1">
                    <a:lumMod val="95000"/>
                    <a:lumOff val="5000"/>
                  </a:schemeClr>
                </a:solidFill>
                <a:sym typeface="+mn-ea"/>
              </a:rPr>
              <a:t>numeric type</a:t>
            </a:r>
            <a:r>
              <a:rPr lang="zh-CN" altLang="en-US" sz="2200" dirty="0">
                <a:solidFill>
                  <a:schemeClr val="tx1">
                    <a:lumMod val="95000"/>
                    <a:lumOff val="5000"/>
                  </a:schemeClr>
                </a:solidFill>
                <a:sym typeface="+mn-ea"/>
              </a:rPr>
              <a:t> of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a:t>
            </a:r>
            <a:endParaRPr lang="zh-CN" altLang="en-US" sz="2200" dirty="0">
              <a:solidFill>
                <a:schemeClr val="tx1">
                  <a:lumMod val="95000"/>
                  <a:lumOff val="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5. Test</a:t>
            </a:r>
            <a:r>
              <a:rPr lang="en-US" altLang="zh-CN" b="1">
                <a:sym typeface="+mn-ea"/>
              </a:rPr>
              <a:t>  data</a:t>
            </a:r>
            <a:br>
              <a:rPr lang="en-US" altLang="zh-CN" b="1">
                <a:sym typeface="+mn-ea"/>
              </a:rPr>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11619230" cy="5811520"/>
          </a:xfrm>
        </p:spPr>
        <p:txBody>
          <a:bodyPr/>
          <a:lstStyle/>
          <a:p>
            <a:pPr>
              <a:buFont typeface="Wingdings" panose="05000000000000000000" pitchFamily="2" charset="2"/>
              <a:buChar char="l"/>
            </a:pPr>
            <a:r>
              <a:rPr lang="en-US" sz="2200" b="1" dirty="0" err="1">
                <a:latin typeface="Calibri" panose="020F0502020204030204" charset="0"/>
                <a:cs typeface="新細明體" panose="02020500000000000000" charset="-120"/>
                <a:sym typeface="+mn-ea"/>
              </a:rPr>
              <a:t>parameters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en-US" altLang="zh-CN" sz="2000" i="1" dirty="0">
                <a:solidFill>
                  <a:schemeClr val="tx1">
                    <a:lumMod val="95000"/>
                    <a:lumOff val="5000"/>
                  </a:schemeClr>
                </a:solidFill>
                <a:sym typeface="+mn-ea"/>
              </a:rPr>
              <a:t>{"route_num": 12, </a:t>
            </a:r>
            <a:r>
              <a:rPr lang="en-US" altLang="zh-CN" sz="2000" dirty="0">
                <a:solidFill>
                  <a:schemeClr val="tx1">
                    <a:lumMod val="95000"/>
                    <a:lumOff val="5000"/>
                  </a:schemeClr>
                </a:solidFill>
                <a:sym typeface="+mn-ea"/>
              </a:rPr>
              <a:t>	# number of routers</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"frequency": 1,</a:t>
            </a:r>
            <a:r>
              <a:rPr lang="en-US" altLang="zh-CN" sz="2000" dirty="0">
                <a:solidFill>
                  <a:schemeClr val="tx1">
                    <a:lumMod val="95000"/>
                    <a:lumOff val="5000"/>
                  </a:schemeClr>
                </a:solidFill>
                <a:sym typeface="+mn-ea"/>
              </a:rPr>
              <a:t> 		# </a:t>
            </a:r>
            <a:r>
              <a:rPr lang="en-US" altLang="zh-CN" sz="2000" b="1" dirty="0">
                <a:solidFill>
                  <a:srgbClr val="FF0000"/>
                </a:solidFill>
                <a:sym typeface="+mn-ea"/>
              </a:rPr>
              <a:t>1</a:t>
            </a:r>
            <a:r>
              <a:rPr lang="en-US" altLang="zh-CN" sz="2000" b="1" dirty="0">
                <a:solidFill>
                  <a:srgbClr val="FF0000"/>
                </a:solidFill>
                <a:sym typeface="+mn-ea"/>
              </a:rPr>
              <a:t> new interest packet / second</a:t>
            </a:r>
            <a:r>
              <a:rPr lang="en-US" altLang="zh-CN" sz="2000" dirty="0">
                <a:solidFill>
                  <a:schemeClr val="tx1">
                    <a:lumMod val="95000"/>
                    <a:lumOff val="5000"/>
                  </a:schemeClr>
                </a:solidFill>
                <a:sym typeface="+mn-ea"/>
              </a:rPr>
              <a:t> sent by each router to network	</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"content_num": 100,</a:t>
            </a:r>
            <a:r>
              <a:rPr lang="en-US" altLang="zh-CN" sz="2000" dirty="0">
                <a:solidFill>
                  <a:schemeClr val="tx1">
                    <a:lumMod val="95000"/>
                    <a:lumOff val="5000"/>
                  </a:schemeClr>
                </a:solidFill>
                <a:sym typeface="+mn-ea"/>
              </a:rPr>
              <a:t> 	              # number of content published by each producer</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"run_time": 20, </a:t>
            </a:r>
            <a:r>
              <a:rPr lang="en-US" altLang="zh-CN" sz="2000" dirty="0">
                <a:solidFill>
                  <a:schemeClr val="tx1">
                    <a:lumMod val="95000"/>
                    <a:lumOff val="5000"/>
                  </a:schemeClr>
                </a:solidFill>
                <a:sym typeface="+mn-ea"/>
              </a:rPr>
              <a:t>		# Simulator running time</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"queue_size": 1000, </a:t>
            </a:r>
            <a:r>
              <a:rPr lang="en-US" altLang="zh-CN" sz="2000" dirty="0">
                <a:solidFill>
                  <a:schemeClr val="tx1">
                    <a:lumMod val="95000"/>
                    <a:lumOff val="5000"/>
                  </a:schemeClr>
                </a:solidFill>
                <a:sym typeface="+mn-ea"/>
              </a:rPr>
              <a:t>		# number of packet stored in the queue</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dirty="0">
                <a:solidFill>
                  <a:schemeClr val="tx1">
                    <a:lumMod val="95000"/>
                    <a:lumOff val="5000"/>
                  </a:schemeClr>
                </a:solidFill>
                <a:sym typeface="+mn-ea"/>
              </a:rPr>
              <a:t>      </a:t>
            </a:r>
            <a:r>
              <a:rPr lang="en-US" altLang="zh-CN" sz="2000" i="1" dirty="0">
                <a:solidFill>
                  <a:srgbClr val="FF0000"/>
                </a:solidFill>
                <a:sym typeface="+mn-ea"/>
              </a:rPr>
              <a:t>"cache_size": 240, </a:t>
            </a:r>
            <a:r>
              <a:rPr lang="en-US" altLang="zh-CN" sz="2000" dirty="0">
                <a:solidFill>
                  <a:srgbClr val="FF0000"/>
                </a:solidFill>
                <a:sym typeface="+mn-ea"/>
              </a:rPr>
              <a:t>		# number of content data stored in cs</a:t>
            </a:r>
            <a:endParaRPr lang="en-US" altLang="zh-CN" sz="2000" dirty="0">
              <a:solidFill>
                <a:srgbClr val="FF0000"/>
              </a:solidFill>
              <a:sym typeface="+mn-ea"/>
            </a:endParaRPr>
          </a:p>
          <a:p>
            <a:pPr marL="106680" indent="0">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"FIB_size": 500</a:t>
            </a:r>
            <a:r>
              <a:rPr lang="en-US" altLang="zh-CN" sz="2000" i="1" dirty="0">
                <a:solidFill>
                  <a:schemeClr val="tx1">
                    <a:lumMod val="95000"/>
                    <a:lumOff val="5000"/>
                  </a:schemeClr>
                </a:solidFill>
                <a:sym typeface="+mn-ea"/>
              </a:rPr>
              <a:t>}</a:t>
            </a:r>
            <a:r>
              <a:rPr lang="en-US" altLang="zh-CN" sz="2000" dirty="0">
                <a:solidFill>
                  <a:srgbClr val="FF0000"/>
                </a:solidFill>
                <a:sym typeface="+mn-ea"/>
              </a:rPr>
              <a:t>		# number of entry stored in the fib</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In </a:t>
            </a:r>
            <a:r>
              <a:rPr lang="en-US" altLang="zh-CN" sz="2200" dirty="0">
                <a:solidFill>
                  <a:schemeClr val="tx1">
                    <a:lumMod val="95000"/>
                    <a:lumOff val="5000"/>
                  </a:schemeClr>
                </a:solidFill>
                <a:sym typeface="+mn-ea"/>
              </a:rPr>
              <a:t>project</a:t>
            </a:r>
            <a:r>
              <a:rPr lang="zh-CN" altLang="en-US" sz="2200" dirty="0">
                <a:solidFill>
                  <a:schemeClr val="tx1">
                    <a:lumMod val="95000"/>
                    <a:lumOff val="5000"/>
                  </a:schemeClr>
                </a:solidFill>
                <a:sym typeface="+mn-ea"/>
              </a:rPr>
              <a:t> </a:t>
            </a:r>
            <a:r>
              <a:rPr lang="en-US" altLang="zh-CN" sz="2200" dirty="0">
                <a:solidFill>
                  <a:schemeClr val="tx1">
                    <a:lumMod val="95000"/>
                    <a:lumOff val="5000"/>
                  </a:schemeClr>
                </a:solidFill>
                <a:sym typeface="+mn-ea"/>
              </a:rPr>
              <a:t>3</a:t>
            </a:r>
            <a:r>
              <a:rPr lang="zh-CN" altLang="en-US" sz="2200" dirty="0">
                <a:solidFill>
                  <a:schemeClr val="tx1">
                    <a:lumMod val="95000"/>
                    <a:lumOff val="5000"/>
                  </a:schemeClr>
                </a:solidFill>
                <a:sym typeface="+mn-ea"/>
              </a:rPr>
              <a:t>, when the queue is </a:t>
            </a:r>
            <a:r>
              <a:rPr lang="zh-CN" altLang="en-US" sz="2200" b="1" dirty="0">
                <a:solidFill>
                  <a:schemeClr val="tx1">
                    <a:lumMod val="95000"/>
                    <a:lumOff val="5000"/>
                  </a:schemeClr>
                </a:solidFill>
                <a:sym typeface="+mn-ea"/>
              </a:rPr>
              <a:t>full</a:t>
            </a:r>
            <a:r>
              <a:rPr lang="zh-CN" altLang="en-US" sz="2200" dirty="0">
                <a:solidFill>
                  <a:schemeClr val="tx1">
                    <a:lumMod val="95000"/>
                    <a:lumOff val="5000"/>
                  </a:schemeClr>
                </a:solidFill>
                <a:sym typeface="+mn-ea"/>
              </a:rPr>
              <a:t>, the newly received packet is </a:t>
            </a:r>
            <a:r>
              <a:rPr lang="zh-CN" altLang="en-US" sz="2200" b="1" dirty="0">
                <a:solidFill>
                  <a:schemeClr val="tx1">
                    <a:lumMod val="95000"/>
                    <a:lumOff val="5000"/>
                  </a:schemeClr>
                </a:solidFill>
                <a:sym typeface="+mn-ea"/>
              </a:rPr>
              <a:t>d</a:t>
            </a:r>
            <a:r>
              <a:rPr lang="en-US" altLang="zh-CN" sz="2200" b="1" dirty="0">
                <a:solidFill>
                  <a:schemeClr val="tx1">
                    <a:lumMod val="95000"/>
                    <a:lumOff val="5000"/>
                  </a:schemeClr>
                </a:solidFill>
                <a:sym typeface="+mn-ea"/>
              </a:rPr>
              <a:t>rop</a:t>
            </a:r>
            <a:r>
              <a:rPr lang="zh-CN" altLang="en-US" sz="2200" b="1" dirty="0">
                <a:solidFill>
                  <a:schemeClr val="tx1">
                    <a:lumMod val="95000"/>
                    <a:lumOff val="5000"/>
                  </a:schemeClr>
                </a:solidFill>
                <a:sym typeface="+mn-ea"/>
              </a:rPr>
              <a:t>ed</a:t>
            </a:r>
            <a:r>
              <a:rPr lang="zh-CN" altLang="en-US" sz="2200" dirty="0">
                <a:solidFill>
                  <a:schemeClr val="tx1">
                    <a:lumMod val="95000"/>
                    <a:lumOff val="5000"/>
                  </a:schemeClr>
                </a:solidFill>
                <a:sym typeface="+mn-ea"/>
              </a:rPr>
              <a:t>.</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a:t>
            </a:r>
            <a:endParaRPr lang="zh-CN" altLang="en-US" sz="2200" dirty="0">
              <a:solidFill>
                <a:schemeClr val="tx1">
                  <a:lumMod val="95000"/>
                  <a:lumOff val="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1830" y="234950"/>
            <a:ext cx="8724900" cy="775335"/>
          </a:xfrm>
        </p:spPr>
        <p:txBody>
          <a:bodyPr/>
          <a:lstStyle/>
          <a:p>
            <a:pPr algn="ctr"/>
            <a:r>
              <a:rPr lang="en-US" altLang="zh-CN" b="1">
                <a:sym typeface="+mn-ea"/>
              </a:rPr>
              <a:t>Outline</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1704340" y="1249045"/>
            <a:ext cx="8367395" cy="5447030"/>
          </a:xfrm>
        </p:spPr>
        <p:txBody>
          <a:bodyPr/>
          <a:lstStyle/>
          <a:p>
            <a:pPr>
              <a:buFont typeface="Wingdings" panose="05000000000000000000" charset="0"/>
              <a:buChar char="l"/>
            </a:pPr>
            <a:r>
              <a:rPr lang="en-US" altLang="zh-CN" b="1" dirty="0">
                <a:solidFill>
                  <a:schemeClr val="tx1"/>
                </a:solidFill>
                <a:sym typeface="+mn-ea"/>
              </a:rPr>
              <a:t>Project 3</a:t>
            </a:r>
            <a:endParaRPr lang="en-US" altLang="zh-CN" b="1" dirty="0">
              <a:solidFill>
                <a:schemeClr val="tx1"/>
              </a:solidFill>
              <a:sym typeface="+mn-ea"/>
            </a:endParaRPr>
          </a:p>
          <a:p>
            <a:pPr>
              <a:buFont typeface="Wingdings" panose="05000000000000000000" charset="0"/>
              <a:buChar char="l"/>
            </a:pPr>
            <a:r>
              <a:rPr lang="en-US" altLang="zh-CN" b="1" dirty="0">
                <a:solidFill>
                  <a:schemeClr val="tx1"/>
                </a:solidFill>
                <a:sym typeface="+mn-ea"/>
              </a:rPr>
              <a:t>CCN construction</a:t>
            </a:r>
            <a:endParaRPr lang="en-US" altLang="zh-CN" b="1" dirty="0">
              <a:solidFill>
                <a:schemeClr val="tx1"/>
              </a:solidFill>
              <a:sym typeface="+mn-ea"/>
            </a:endParaRPr>
          </a:p>
          <a:p>
            <a:pPr>
              <a:buFont typeface="Wingdings" panose="05000000000000000000" charset="0"/>
              <a:buChar char="l"/>
            </a:pPr>
            <a:r>
              <a:rPr lang="en-US" b="1" dirty="0">
                <a:solidFill>
                  <a:schemeClr val="tx1"/>
                </a:solidFill>
                <a:sym typeface="+mn-ea"/>
              </a:rPr>
              <a:t>Format</a:t>
            </a:r>
            <a:endParaRPr lang="en-US" b="1" dirty="0">
              <a:solidFill>
                <a:schemeClr val="tx1"/>
              </a:solidFill>
              <a:sym typeface="+mn-ea"/>
            </a:endParaRPr>
          </a:p>
          <a:p>
            <a:pPr>
              <a:buFont typeface="Wingdings" panose="05000000000000000000" charset="0"/>
              <a:buChar char="l"/>
            </a:pPr>
            <a:r>
              <a:rPr lang="en-US" b="1" dirty="0">
                <a:solidFill>
                  <a:schemeClr val="tx1"/>
                </a:solidFill>
                <a:sym typeface="+mn-ea"/>
              </a:rPr>
              <a:t>Test</a:t>
            </a:r>
            <a:r>
              <a:rPr lang="en-US" altLang="zh-CN" b="1" dirty="0">
                <a:solidFill>
                  <a:schemeClr val="tx1"/>
                </a:solidFill>
                <a:sym typeface="+mn-ea"/>
              </a:rPr>
              <a:t>  data</a:t>
            </a:r>
            <a:endParaRPr lang="en-US" altLang="zh-CN" b="1" dirty="0">
              <a:solidFill>
                <a:schemeClr val="tx1"/>
              </a:solidFill>
              <a:sym typeface="+mn-ea"/>
            </a:endParaRPr>
          </a:p>
          <a:p>
            <a:pPr>
              <a:buFont typeface="Wingdings" panose="05000000000000000000" charset="0"/>
              <a:buChar char="l"/>
            </a:pPr>
            <a:r>
              <a:rPr lang="en-US" b="1" dirty="0" err="1">
                <a:solidFill>
                  <a:schemeClr val="tx1"/>
                </a:solidFill>
                <a:sym typeface="+mn-ea"/>
              </a:rPr>
              <a:t>Output</a:t>
            </a:r>
            <a:r>
              <a:rPr lang="en-US" altLang="zh-CN" b="1" dirty="0" err="1">
                <a:solidFill>
                  <a:schemeClr val="tx1"/>
                </a:solidFill>
                <a:sym typeface="+mn-ea"/>
              </a:rPr>
              <a:t>_interest</a:t>
            </a:r>
            <a:r>
              <a:rPr lang="en-US" altLang="zh-CN" b="1" dirty="0">
                <a:solidFill>
                  <a:schemeClr val="tx1"/>
                </a:solidFill>
                <a:sym typeface="+mn-ea"/>
              </a:rPr>
              <a:t> and </a:t>
            </a:r>
            <a:r>
              <a:rPr lang="en-US" b="1" dirty="0" err="1">
                <a:solidFill>
                  <a:schemeClr val="tx1"/>
                </a:solidFill>
                <a:sym typeface="+mn-ea"/>
              </a:rPr>
              <a:t>Output_data</a:t>
            </a:r>
            <a:r>
              <a:rPr lang="en-US" altLang="zh-CN" b="1" dirty="0">
                <a:solidFill>
                  <a:schemeClr val="tx1"/>
                </a:solidFill>
                <a:sym typeface="+mn-ea"/>
              </a:rPr>
              <a:t> </a:t>
            </a:r>
            <a:endParaRPr lang="en-US" altLang="zh-CN" b="1" dirty="0">
              <a:solidFill>
                <a:schemeClr val="tx1"/>
              </a:solidFill>
              <a:sym typeface="+mn-ea"/>
            </a:endParaRPr>
          </a:p>
          <a:p>
            <a:pPr>
              <a:buFont typeface="Wingdings" panose="05000000000000000000" charset="0"/>
              <a:buChar char="l"/>
            </a:pPr>
            <a:r>
              <a:rPr lang="en-US" b="1" dirty="0">
                <a:solidFill>
                  <a:schemeClr val="tx1"/>
                </a:solidFill>
                <a:sym typeface="+mn-ea"/>
              </a:rPr>
              <a:t>Process Flow</a:t>
            </a:r>
            <a:endParaRPr lang="en-US" b="1" dirty="0">
              <a:solidFill>
                <a:schemeClr val="tx1"/>
              </a:solidFill>
              <a:sym typeface="+mn-ea"/>
            </a:endParaRPr>
          </a:p>
          <a:p>
            <a:pPr>
              <a:buFont typeface="Wingdings" panose="05000000000000000000" charset="0"/>
              <a:buChar char="l"/>
            </a:pPr>
            <a:r>
              <a:rPr lang="en-US" altLang="zh-CN" b="1" dirty="0">
                <a:solidFill>
                  <a:schemeClr val="tx1"/>
                </a:solidFill>
                <a:sym typeface="+mn-ea"/>
              </a:rPr>
              <a:t>Coding</a:t>
            </a:r>
            <a:endParaRPr lang="en-US" altLang="zh-CN" b="1" dirty="0">
              <a:solidFill>
                <a:schemeClr val="tx1"/>
              </a:solidFill>
            </a:endParaRPr>
          </a:p>
          <a:p>
            <a:pPr>
              <a:buFont typeface="Wingdings" panose="05000000000000000000" charset="0"/>
              <a:buChar char="l"/>
            </a:pPr>
            <a:endParaRPr lang="en-US" altLang="zh-CN"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5. Test</a:t>
            </a:r>
            <a:r>
              <a:rPr lang="en-US" altLang="zh-CN" b="1">
                <a:sym typeface="+mn-ea"/>
              </a:rPr>
              <a:t>  data</a:t>
            </a:r>
            <a:br>
              <a:rPr lang="en-US" altLang="zh-CN" b="1">
                <a:sym typeface="+mn-ea"/>
              </a:rPr>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422765" cy="5748020"/>
          </a:xfrm>
        </p:spPr>
        <p:txBody>
          <a:bodyPr/>
          <a:lstStyle/>
          <a:p>
            <a:pPr>
              <a:buFont typeface="Wingdings" panose="05000000000000000000" pitchFamily="2" charset="2"/>
              <a:buChar char="l"/>
            </a:pPr>
            <a:r>
              <a:rPr lang="zh-CN" altLang="en-US" sz="2200" b="1"/>
              <a:t>producer_contents</a:t>
            </a:r>
            <a:endParaRPr lang="zh-CN" altLang="en-US" sz="2200"/>
          </a:p>
          <a:p>
            <a:pPr marL="106680" indent="0">
              <a:buFont typeface="Wingdings" panose="05000000000000000000" pitchFamily="2" charset="2"/>
              <a:buNone/>
            </a:pPr>
            <a:r>
              <a:rPr lang="en-US" altLang="zh-CN" sz="2200" dirty="0">
                <a:solidFill>
                  <a:schemeClr val="tx1">
                    <a:lumMod val="95000"/>
                    <a:lumOff val="5000"/>
                  </a:schemeClr>
                </a:solidFill>
                <a:sym typeface="+mn-ea"/>
              </a:rPr>
              <a:t>    12 note *100 </a:t>
            </a:r>
            <a:r>
              <a:rPr lang="zh-CN" altLang="en-US" sz="2200">
                <a:sym typeface="+mn-ea"/>
              </a:rPr>
              <a:t>content </a:t>
            </a:r>
            <a:r>
              <a:rPr lang="en-US" altLang="zh-CN" sz="2200" dirty="0">
                <a:solidFill>
                  <a:schemeClr val="tx1">
                    <a:lumMod val="95000"/>
                    <a:lumOff val="5000"/>
                  </a:schemeClr>
                </a:solidFill>
                <a:sym typeface="+mn-ea"/>
              </a:rPr>
              <a:t>=1200 total</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"r0": ["r0/0", "r0/1", "r0/2"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"r0/</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"r0/</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 ["r1/0", "r1/1", "r1/2"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"r2": ["r2/0", "r2/1", "r2/2"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2</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2</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["r11/0", "r11/1", "r11/2"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endParaRPr lang="zh-CN" altLang="en-US" sz="2200" b="1"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containing one </a:t>
            </a:r>
            <a:r>
              <a:rPr lang="en-US" altLang="zh-CN" sz="2200" b="1" dirty="0">
                <a:solidFill>
                  <a:schemeClr val="tx1">
                    <a:lumMod val="95000"/>
                    <a:lumOff val="5000"/>
                  </a:schemeClr>
                </a:solidFill>
                <a:sym typeface="+mn-ea"/>
              </a:rPr>
              <a:t>100</a:t>
            </a:r>
            <a:r>
              <a:rPr lang="zh-CN" altLang="en-US" sz="2200" b="1" dirty="0">
                <a:solidFill>
                  <a:schemeClr val="tx1">
                    <a:lumMod val="95000"/>
                    <a:lumOff val="5000"/>
                  </a:schemeClr>
                </a:solidFill>
                <a:sym typeface="+mn-ea"/>
              </a:rPr>
              <a:t> </a:t>
            </a:r>
            <a:r>
              <a:rPr lang="zh-CN" altLang="en-US" sz="2200" b="1" i="1" dirty="0">
                <a:solidFill>
                  <a:schemeClr val="tx1">
                    <a:lumMod val="95000"/>
                    <a:lumOff val="5000"/>
                  </a:schemeClr>
                </a:solidFill>
                <a:sym typeface="+mn-ea"/>
              </a:rPr>
              <a:t>content names</a:t>
            </a:r>
            <a:r>
              <a:rPr lang="zh-CN" altLang="en-US" sz="2200" dirty="0">
                <a:solidFill>
                  <a:schemeClr val="tx1">
                    <a:lumMod val="95000"/>
                    <a:lumOff val="5000"/>
                  </a:schemeClr>
                </a:solidFill>
                <a:sym typeface="+mn-ea"/>
              </a:rPr>
              <a:t> prefixed with its own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endParaRPr lang="zh-CN" altLang="en-US" sz="2200" dirty="0">
              <a:solidFill>
                <a:schemeClr val="tx1">
                  <a:lumMod val="95000"/>
                  <a:lumOff val="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5. Test</a:t>
            </a:r>
            <a:r>
              <a:rPr lang="en-US" altLang="zh-CN" b="1">
                <a:sym typeface="+mn-ea"/>
              </a:rPr>
              <a:t>  data</a:t>
            </a:r>
            <a:br>
              <a:rPr lang="en-US" altLang="zh-CN" b="1">
                <a:sym typeface="+mn-ea"/>
              </a:rPr>
            </a:br>
            <a:endParaRPr lang="zh-CN" altLang="en-US"/>
          </a:p>
        </p:txBody>
      </p:sp>
      <p:sp>
        <p:nvSpPr>
          <p:cNvPr id="3" name="内容占位符 2"/>
          <p:cNvSpPr>
            <a:spLocks noGrp="1"/>
          </p:cNvSpPr>
          <p:nvPr>
            <p:ph idx="1"/>
          </p:nvPr>
        </p:nvSpPr>
        <p:spPr>
          <a:xfrm>
            <a:off x="635000" y="1049020"/>
            <a:ext cx="9819640" cy="5802630"/>
          </a:xfrm>
        </p:spPr>
        <p:txBody>
          <a:bodyPr/>
          <a:lstStyle/>
          <a:p>
            <a:pPr>
              <a:buFont typeface="Wingdings" panose="05000000000000000000" pitchFamily="2" charset="2"/>
              <a:buChar char="l"/>
            </a:pPr>
            <a:r>
              <a:rPr lang="zh-CN" altLang="en-US" sz="2200" b="1"/>
              <a:t>interests</a:t>
            </a:r>
            <a:endParaRPr lang="zh-CN" altLang="en-US" sz="2200" b="1"/>
          </a:p>
          <a:p>
            <a:pPr>
              <a:buFont typeface="Wingdings" panose="05000000000000000000" pitchFamily="2" charset="2"/>
              <a:buChar char="l"/>
            </a:pPr>
            <a:r>
              <a:rPr lang="en-US" altLang="zh-CN" sz="2200" dirty="0">
                <a:solidFill>
                  <a:schemeClr val="tx1">
                    <a:lumMod val="95000"/>
                    <a:lumOff val="5000"/>
                  </a:schemeClr>
                </a:solidFill>
                <a:sym typeface="+mn-ea"/>
              </a:rPr>
              <a:t>5 </a:t>
            </a:r>
            <a:r>
              <a:rPr lang="zh-CN" altLang="en-US" sz="2200">
                <a:sym typeface="+mn-ea"/>
              </a:rPr>
              <a:t>interest</a:t>
            </a:r>
            <a:r>
              <a:rPr lang="en-US" altLang="zh-CN" sz="2200" dirty="0">
                <a:solidFill>
                  <a:schemeClr val="tx1">
                    <a:lumMod val="95000"/>
                    <a:lumOff val="5000"/>
                  </a:schemeClr>
                </a:solidFill>
                <a:sym typeface="+mn-ea"/>
              </a:rPr>
              <a:t>/s*12 = 60 </a:t>
            </a:r>
            <a:r>
              <a:rPr lang="zh-CN" altLang="en-US" sz="2200">
                <a:sym typeface="+mn-ea"/>
              </a:rPr>
              <a:t>interest</a:t>
            </a:r>
            <a:r>
              <a:rPr lang="en-US" altLang="zh-CN" sz="2200" dirty="0">
                <a:solidFill>
                  <a:schemeClr val="tx1">
                    <a:lumMod val="95000"/>
                    <a:lumOff val="5000"/>
                  </a:schemeClr>
                </a:solidFill>
                <a:sym typeface="+mn-ea"/>
              </a:rPr>
              <a:t>/s      12*100 </a:t>
            </a:r>
            <a:r>
              <a:rPr lang="zh-CN" altLang="en-US" sz="2200">
                <a:sym typeface="+mn-ea"/>
              </a:rPr>
              <a:t>interest</a:t>
            </a:r>
            <a:r>
              <a:rPr lang="en-US" altLang="zh-CN" sz="2200" dirty="0">
                <a:solidFill>
                  <a:schemeClr val="tx1">
                    <a:lumMod val="95000"/>
                    <a:lumOff val="5000"/>
                  </a:schemeClr>
                </a:solidFill>
                <a:sym typeface="+mn-ea"/>
              </a:rPr>
              <a:t>=1200 </a:t>
            </a:r>
            <a:r>
              <a:rPr lang="zh-CN" altLang="en-US" sz="2200">
                <a:sym typeface="+mn-ea"/>
              </a:rPr>
              <a:t>interest</a:t>
            </a:r>
            <a:r>
              <a:rPr lang="en-US" altLang="zh-CN" sz="220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"r0":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0</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r1/3</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r9/2</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"r2":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2</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r11/8</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11</a:t>
            </a:r>
            <a:r>
              <a:rPr lang="en-US" altLang="zh-CN" sz="2200" i="1" dirty="0">
                <a:solidFill>
                  <a:schemeClr val="tx1">
                    <a:lumMod val="95000"/>
                    <a:lumOff val="5000"/>
                  </a:schemeClr>
                </a:solidFill>
                <a:sym typeface="+mn-ea"/>
              </a:rPr>
              <a:t>00,'content_name':'</a:t>
            </a:r>
            <a:r>
              <a:rPr lang="en-US" altLang="zh-CN" sz="2200" i="1" dirty="0">
                <a:solidFill>
                  <a:schemeClr val="tx1">
                    <a:lumMod val="95000"/>
                    <a:lumOff val="5000"/>
                  </a:schemeClr>
                </a:solidFill>
                <a:ea typeface="SimSun" panose="02010600030101010101" pitchFamily="2" charset="-122"/>
                <a:sym typeface="+mn-ea"/>
              </a:rPr>
              <a:t>r6/7</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endParaRPr lang="zh-CN" altLang="en-US" sz="2200" b="1"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containing one </a:t>
            </a:r>
            <a:r>
              <a:rPr lang="en-US" altLang="zh-CN" sz="2200" b="1" dirty="0">
                <a:solidFill>
                  <a:schemeClr val="tx1">
                    <a:lumMod val="95000"/>
                    <a:lumOff val="5000"/>
                  </a:schemeClr>
                </a:solidFill>
                <a:sym typeface="+mn-ea"/>
              </a:rPr>
              <a:t>100</a:t>
            </a:r>
            <a:r>
              <a:rPr lang="zh-CN" altLang="en-US" sz="2200" dirty="0">
                <a:solidFill>
                  <a:schemeClr val="tx1">
                    <a:lumMod val="95000"/>
                    <a:lumOff val="5000"/>
                  </a:schemeClr>
                </a:solidFill>
                <a:sym typeface="+mn-ea"/>
              </a:rPr>
              <a:t> </a:t>
            </a:r>
            <a:r>
              <a:rPr lang="zh-CN" altLang="en-US" sz="2200" i="1" dirty="0">
                <a:solidFill>
                  <a:schemeClr val="tx1">
                    <a:lumMod val="95000"/>
                    <a:lumOff val="5000"/>
                  </a:schemeClr>
                </a:solidFill>
                <a:sym typeface="+mn-ea"/>
              </a:rPr>
              <a:t>interest packets</a:t>
            </a:r>
            <a:r>
              <a:rPr lang="zh-CN" altLang="en-US" sz="2200" dirty="0">
                <a:solidFill>
                  <a:schemeClr val="tx1">
                    <a:lumMod val="95000"/>
                    <a:lumOff val="5000"/>
                  </a:schemeClr>
                </a:solidFill>
                <a:sym typeface="+mn-ea"/>
              </a:rPr>
              <a:t>. Each </a:t>
            </a:r>
            <a:r>
              <a:rPr lang="zh-CN" altLang="en-US" sz="2200" i="1" dirty="0">
                <a:solidFill>
                  <a:schemeClr val="tx1">
                    <a:lumMod val="95000"/>
                    <a:lumOff val="5000"/>
                  </a:schemeClr>
                </a:solidFill>
                <a:sym typeface="+mn-ea"/>
              </a:rPr>
              <a:t>interest packet</a:t>
            </a:r>
            <a:r>
              <a:rPr lang="zh-CN" altLang="en-US" sz="2200" dirty="0">
                <a:solidFill>
                  <a:schemeClr val="tx1">
                    <a:lumMod val="95000"/>
                    <a:lumOff val="5000"/>
                  </a:schemeClr>
                </a:solidFill>
                <a:sym typeface="+mn-ea"/>
              </a:rPr>
              <a:t> is a </a:t>
            </a:r>
            <a:r>
              <a:rPr lang="zh-CN" altLang="en-US" sz="2200" b="1" dirty="0">
                <a:solidFill>
                  <a:schemeClr val="tx1">
                    <a:lumMod val="95000"/>
                    <a:lumOff val="5000"/>
                  </a:schemeClr>
                </a:solidFill>
                <a:sym typeface="+mn-ea"/>
              </a:rPr>
              <a:t>dictionary</a:t>
            </a:r>
            <a:r>
              <a:rPr lang="zh-CN" altLang="en-US" sz="2200" dirty="0">
                <a:solidFill>
                  <a:schemeClr val="tx1">
                    <a:lumMod val="95000"/>
                    <a:lumOff val="5000"/>
                  </a:schemeClr>
                </a:solidFill>
                <a:sym typeface="+mn-ea"/>
              </a:rPr>
              <a:t> containing </a:t>
            </a:r>
            <a:r>
              <a:rPr lang="zh-CN" altLang="en-US" sz="2200" i="1" dirty="0">
                <a:solidFill>
                  <a:schemeClr val="tx1">
                    <a:lumMod val="95000"/>
                    <a:lumOff val="5000"/>
                  </a:schemeClr>
                </a:solidFill>
                <a:sym typeface="+mn-ea"/>
              </a:rPr>
              <a:t>interest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ID</a:t>
            </a:r>
            <a:r>
              <a:rPr lang="zh-CN" altLang="en-US" sz="2200" dirty="0">
                <a:solidFill>
                  <a:schemeClr val="tx1">
                    <a:lumMod val="95000"/>
                    <a:lumOff val="5000"/>
                  </a:schemeClr>
                </a:solidFill>
                <a:sym typeface="+mn-ea"/>
              </a:rPr>
              <a:t> and </a:t>
            </a:r>
            <a:r>
              <a:rPr lang="zh-CN" altLang="en-US" sz="2200" i="1" dirty="0">
                <a:solidFill>
                  <a:schemeClr val="tx1">
                    <a:lumMod val="95000"/>
                    <a:lumOff val="5000"/>
                  </a:schemeClr>
                </a:solidFill>
                <a:sym typeface="+mn-ea"/>
              </a:rPr>
              <a:t>content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name</a:t>
            </a:r>
            <a:r>
              <a:rPr lang="zh-CN" altLang="en-US" sz="2200" dirty="0">
                <a:solidFill>
                  <a:schemeClr val="tx1">
                    <a:lumMod val="95000"/>
                    <a:lumOff val="5000"/>
                  </a:schemeClr>
                </a:solidFill>
                <a:sym typeface="+mn-ea"/>
              </a:rPr>
              <a:t>.</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endParaRPr lang="zh-CN" altLang="en-US" sz="2200" dirty="0">
              <a:solidFill>
                <a:schemeClr val="tx1">
                  <a:lumMod val="95000"/>
                  <a:lumOff val="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5. Test</a:t>
            </a:r>
            <a:r>
              <a:rPr lang="en-US" altLang="zh-CN" b="1">
                <a:sym typeface="+mn-ea"/>
              </a:rPr>
              <a:t>  data</a:t>
            </a:r>
            <a:br>
              <a:rPr lang="en-US" altLang="zh-CN" b="1">
                <a:sym typeface="+mn-ea"/>
              </a:rPr>
            </a:br>
            <a:endParaRPr lang="zh-CN" altLang="en-US"/>
          </a:p>
        </p:txBody>
      </p:sp>
      <p:sp>
        <p:nvSpPr>
          <p:cNvPr id="3" name="内容占位符 2"/>
          <p:cNvSpPr>
            <a:spLocks noGrp="1"/>
          </p:cNvSpPr>
          <p:nvPr>
            <p:ph idx="1"/>
          </p:nvPr>
        </p:nvSpPr>
        <p:spPr>
          <a:xfrm>
            <a:off x="635000" y="1049020"/>
            <a:ext cx="9819640" cy="5802630"/>
          </a:xfrm>
        </p:spPr>
        <p:txBody>
          <a:bodyPr/>
          <a:lstStyle/>
          <a:p>
            <a:pPr>
              <a:buFont typeface="Wingdings" panose="05000000000000000000" pitchFamily="2" charset="2"/>
              <a:buChar char="l"/>
            </a:pPr>
            <a:r>
              <a:rPr lang="zh-CN" altLang="en-US" sz="2200" b="1"/>
              <a:t>interests</a:t>
            </a:r>
            <a:endParaRPr lang="zh-CN" altLang="en-US" sz="2200" b="1"/>
          </a:p>
          <a:p>
            <a:pPr>
              <a:buFont typeface="Wingdings" panose="05000000000000000000" pitchFamily="2" charset="2"/>
              <a:buChar char="l"/>
            </a:pPr>
            <a:r>
              <a:rPr lang="en-US" altLang="zh-CN" sz="2200" dirty="0">
                <a:solidFill>
                  <a:schemeClr val="tx1">
                    <a:lumMod val="95000"/>
                    <a:lumOff val="5000"/>
                  </a:schemeClr>
                </a:solidFill>
                <a:sym typeface="+mn-ea"/>
              </a:rPr>
              <a:t>5 </a:t>
            </a:r>
            <a:r>
              <a:rPr lang="zh-CN" altLang="en-US" sz="2200">
                <a:sym typeface="+mn-ea"/>
              </a:rPr>
              <a:t>interest</a:t>
            </a:r>
            <a:r>
              <a:rPr lang="en-US" altLang="zh-CN" sz="2200" dirty="0">
                <a:solidFill>
                  <a:schemeClr val="tx1">
                    <a:lumMod val="95000"/>
                    <a:lumOff val="5000"/>
                  </a:schemeClr>
                </a:solidFill>
                <a:sym typeface="+mn-ea"/>
              </a:rPr>
              <a:t>/s*12 = 60 </a:t>
            </a:r>
            <a:r>
              <a:rPr lang="zh-CN" altLang="en-US" sz="2200">
                <a:sym typeface="+mn-ea"/>
              </a:rPr>
              <a:t>interest</a:t>
            </a:r>
            <a:r>
              <a:rPr lang="en-US" altLang="zh-CN" sz="2200" dirty="0">
                <a:solidFill>
                  <a:schemeClr val="tx1">
                    <a:lumMod val="95000"/>
                    <a:lumOff val="5000"/>
                  </a:schemeClr>
                </a:solidFill>
                <a:sym typeface="+mn-ea"/>
              </a:rPr>
              <a:t>/s      12*100 </a:t>
            </a:r>
            <a:r>
              <a:rPr lang="zh-CN" altLang="en-US" sz="2200">
                <a:sym typeface="+mn-ea"/>
              </a:rPr>
              <a:t>interest</a:t>
            </a:r>
            <a:r>
              <a:rPr lang="en-US" altLang="zh-CN" sz="2200" dirty="0">
                <a:solidFill>
                  <a:schemeClr val="tx1">
                    <a:lumMod val="95000"/>
                    <a:lumOff val="5000"/>
                  </a:schemeClr>
                </a:solidFill>
                <a:sym typeface="+mn-ea"/>
              </a:rPr>
              <a:t>=1200 </a:t>
            </a:r>
            <a:r>
              <a:rPr lang="zh-CN" altLang="en-US" sz="2200">
                <a:sym typeface="+mn-ea"/>
              </a:rPr>
              <a:t>interest</a:t>
            </a:r>
            <a:r>
              <a:rPr lang="en-US" altLang="zh-CN" sz="220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"r0":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0</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r1/3</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r9/2</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"r2":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2</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r11/8</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11</a:t>
            </a:r>
            <a:r>
              <a:rPr lang="en-US" altLang="zh-CN" sz="2200" i="1" dirty="0">
                <a:solidFill>
                  <a:schemeClr val="tx1">
                    <a:lumMod val="95000"/>
                    <a:lumOff val="5000"/>
                  </a:schemeClr>
                </a:solidFill>
                <a:sym typeface="+mn-ea"/>
              </a:rPr>
              <a:t>00,'content_name':'</a:t>
            </a:r>
            <a:r>
              <a:rPr lang="en-US" altLang="zh-CN" sz="2200" i="1" dirty="0">
                <a:solidFill>
                  <a:schemeClr val="tx1">
                    <a:lumMod val="95000"/>
                    <a:lumOff val="5000"/>
                  </a:schemeClr>
                </a:solidFill>
                <a:ea typeface="SimSun" panose="02010600030101010101" pitchFamily="2" charset="-122"/>
                <a:sym typeface="+mn-ea"/>
              </a:rPr>
              <a:t>r6/7</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endParaRPr lang="zh-CN" altLang="en-US" sz="2200" b="1"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sym typeface="+mn-ea"/>
              </a:rPr>
              <a:t>     </a:t>
            </a:r>
            <a:r>
              <a:rPr lang="zh-CN" altLang="en-US" sz="2200" i="1" dirty="0">
                <a:solidFill>
                  <a:schemeClr val="tx1">
                    <a:lumMod val="95000"/>
                    <a:lumOff val="5000"/>
                  </a:schemeClr>
                </a:solidFill>
                <a:sym typeface="+mn-ea"/>
              </a:rPr>
              <a:t>interest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ID</a:t>
            </a:r>
            <a:r>
              <a:rPr lang="zh-CN" altLang="en-US" sz="2200" dirty="0">
                <a:solidFill>
                  <a:schemeClr val="tx1">
                    <a:lumMod val="95000"/>
                    <a:lumOff val="5000"/>
                  </a:schemeClr>
                </a:solidFill>
                <a:sym typeface="+mn-ea"/>
              </a:rPr>
              <a:t> </a:t>
            </a: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routerID + 00-99</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content_name</a:t>
            </a:r>
            <a:r>
              <a:rPr lang="zh-CN" altLang="en-US" sz="2200" dirty="0">
                <a:solidFill>
                  <a:schemeClr val="tx1">
                    <a:lumMod val="95000"/>
                    <a:lumOff val="5000"/>
                  </a:schemeClr>
                </a:solidFill>
                <a:sym typeface="+mn-ea"/>
              </a:rPr>
              <a:t> is randomly selected from 1200 </a:t>
            </a:r>
            <a:r>
              <a:rPr lang="zh-CN" altLang="en-US" sz="2200" i="1" dirty="0">
                <a:solidFill>
                  <a:schemeClr val="tx1">
                    <a:lumMod val="95000"/>
                    <a:lumOff val="5000"/>
                  </a:schemeClr>
                </a:solidFill>
                <a:sym typeface="+mn-ea"/>
              </a:rPr>
              <a:t>content</a:t>
            </a:r>
            <a:r>
              <a:rPr lang="zh-CN" altLang="en-US" sz="2200" dirty="0">
                <a:solidFill>
                  <a:schemeClr val="tx1">
                    <a:lumMod val="95000"/>
                    <a:lumOff val="5000"/>
                  </a:schemeClr>
                </a:solidFill>
                <a:sym typeface="+mn-ea"/>
              </a:rPr>
              <a:t> published by 12 producers. Therefore, some </a:t>
            </a:r>
            <a:r>
              <a:rPr lang="zh-CN" altLang="en-US" sz="2200" i="1" dirty="0">
                <a:solidFill>
                  <a:schemeClr val="tx1">
                    <a:lumMod val="95000"/>
                    <a:lumOff val="5000"/>
                  </a:schemeClr>
                </a:solidFill>
                <a:sym typeface="+mn-ea"/>
              </a:rPr>
              <a:t>content name</a:t>
            </a:r>
            <a:r>
              <a:rPr lang="zh-CN" altLang="en-US" sz="2200" dirty="0">
                <a:solidFill>
                  <a:schemeClr val="tx1">
                    <a:lumMod val="95000"/>
                    <a:lumOff val="5000"/>
                  </a:schemeClr>
                </a:solidFill>
                <a:sym typeface="+mn-ea"/>
              </a:rPr>
              <a:t>s may be repeatedly selected</a:t>
            </a:r>
            <a:r>
              <a:rPr lang="en-US" altLang="zh-CN" sz="2200" dirty="0">
                <a:solidFill>
                  <a:schemeClr val="tx1">
                    <a:lumMod val="95000"/>
                    <a:lumOff val="5000"/>
                  </a:schemeClr>
                </a:solidFill>
                <a:sym typeface="+mn-ea"/>
              </a:rPr>
              <a:t>.</a:t>
            </a:r>
            <a:endParaRPr lang="en-US" altLang="zh-CN" sz="2200" dirty="0">
              <a:solidFill>
                <a:schemeClr val="tx1">
                  <a:lumMod val="95000"/>
                  <a:lumOff val="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Output</a:t>
            </a:r>
            <a:r>
              <a:rPr lang="en-US" altLang="zh-CN" b="1">
                <a:sym typeface="+mn-ea"/>
              </a:rPr>
              <a:t>_interest</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6 04-25-22 的屏幕截图"/>
          <p:cNvPicPr>
            <a:picLocks noGrp="1" noChangeAspect="1"/>
          </p:cNvPicPr>
          <p:nvPr>
            <p:ph idx="1"/>
          </p:nvPr>
        </p:nvPicPr>
        <p:blipFill>
          <a:blip r:embed="rId1"/>
          <a:srcRect l="1704" t="2233" r="69300" b="71583"/>
          <a:stretch>
            <a:fillRect/>
          </a:stretch>
        </p:blipFill>
        <p:spPr>
          <a:xfrm>
            <a:off x="417195" y="1010285"/>
            <a:ext cx="11598275" cy="2945765"/>
          </a:xfrm>
          <a:prstGeom prst="rect">
            <a:avLst/>
          </a:prstGeom>
        </p:spPr>
      </p:pic>
      <p:pic>
        <p:nvPicPr>
          <p:cNvPr id="5" name="图片 4" descr="2021-04-06 04-28-33 的屏幕截图"/>
          <p:cNvPicPr>
            <a:picLocks noChangeAspect="1"/>
          </p:cNvPicPr>
          <p:nvPr/>
        </p:nvPicPr>
        <p:blipFill>
          <a:blip r:embed="rId2"/>
          <a:srcRect l="1693" t="31588" r="69451" b="50555"/>
          <a:stretch>
            <a:fillRect/>
          </a:stretch>
        </p:blipFill>
        <p:spPr>
          <a:xfrm>
            <a:off x="417195" y="4240530"/>
            <a:ext cx="11598910" cy="2018665"/>
          </a:xfrm>
          <a:prstGeom prst="rect">
            <a:avLst/>
          </a:prstGeom>
        </p:spPr>
      </p:pic>
      <p:sp>
        <p:nvSpPr>
          <p:cNvPr id="3" name="矩形 2"/>
          <p:cNvSpPr/>
          <p:nvPr/>
        </p:nvSpPr>
        <p:spPr>
          <a:xfrm>
            <a:off x="9283700" y="2704465"/>
            <a:ext cx="2754630" cy="3580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Output_data</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803275"/>
            <a:ext cx="9265285" cy="6120765"/>
          </a:xfrm>
        </p:spPr>
        <p:txBody>
          <a:bodyPr/>
          <a:lstStyle/>
          <a:p>
            <a:pPr>
              <a:buFont typeface="Wingdings" panose="05000000000000000000" pitchFamily="2" charset="2"/>
              <a:buChar char="l"/>
            </a:pPr>
            <a:endParaRPr lang="zh-CN" altLang="en-US" sz="2200" dirty="0">
              <a:solidFill>
                <a:schemeClr val="tx1">
                  <a:lumMod val="95000"/>
                  <a:lumOff val="5000"/>
                </a:schemeClr>
              </a:solidFill>
              <a:sym typeface="+mn-ea"/>
            </a:endParaRPr>
          </a:p>
          <a:p>
            <a:pPr>
              <a:buFont typeface="Wingdings" panose="05000000000000000000" pitchFamily="2" charset="2"/>
              <a:buChar char="l"/>
            </a:pPr>
            <a:endParaRPr lang="zh-CN" altLang="en-US" sz="2200" dirty="0">
              <a:solidFill>
                <a:schemeClr val="tx1">
                  <a:lumMod val="95000"/>
                  <a:lumOff val="5000"/>
                </a:schemeClr>
              </a:solidFill>
              <a:sym typeface="+mn-ea"/>
            </a:endParaRPr>
          </a:p>
        </p:txBody>
      </p:sp>
      <p:pic>
        <p:nvPicPr>
          <p:cNvPr id="2" name="图片 1" descr="2021-04-06 04-33-02 的屏幕截图"/>
          <p:cNvPicPr>
            <a:picLocks noChangeAspect="1"/>
          </p:cNvPicPr>
          <p:nvPr/>
        </p:nvPicPr>
        <p:blipFill>
          <a:blip r:embed="rId1"/>
          <a:srcRect l="1819" t="2543" r="69261" b="69790"/>
          <a:stretch>
            <a:fillRect/>
          </a:stretch>
        </p:blipFill>
        <p:spPr>
          <a:xfrm>
            <a:off x="417195" y="1010285"/>
            <a:ext cx="11468100" cy="3085465"/>
          </a:xfrm>
          <a:prstGeom prst="rect">
            <a:avLst/>
          </a:prstGeom>
        </p:spPr>
      </p:pic>
      <p:pic>
        <p:nvPicPr>
          <p:cNvPr id="5" name="图片 4" descr="2021-04-06 04-36-57 的屏幕截图"/>
          <p:cNvPicPr>
            <a:picLocks noChangeAspect="1"/>
          </p:cNvPicPr>
          <p:nvPr/>
        </p:nvPicPr>
        <p:blipFill>
          <a:blip r:embed="rId2"/>
          <a:srcRect l="1779" t="33512" r="69261" b="52101"/>
          <a:stretch>
            <a:fillRect/>
          </a:stretch>
        </p:blipFill>
        <p:spPr>
          <a:xfrm>
            <a:off x="417195" y="4394200"/>
            <a:ext cx="11468100" cy="1602105"/>
          </a:xfrm>
          <a:prstGeom prst="rect">
            <a:avLst/>
          </a:prstGeom>
        </p:spPr>
      </p:pic>
      <p:sp>
        <p:nvSpPr>
          <p:cNvPr id="6" name="矩形 5"/>
          <p:cNvSpPr/>
          <p:nvPr/>
        </p:nvSpPr>
        <p:spPr>
          <a:xfrm>
            <a:off x="7453630" y="2667000"/>
            <a:ext cx="4431665" cy="33293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6962140" y="3692525"/>
            <a:ext cx="895350" cy="319595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7472045" y="-19050"/>
            <a:ext cx="4707890"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540" y="3684905"/>
            <a:ext cx="6959600" cy="3199765"/>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175" y="604520"/>
            <a:ext cx="7652385"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3175" y="2976880"/>
            <a:ext cx="3775710" cy="715645"/>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6857365" y="-29845"/>
            <a:ext cx="798195" cy="1295400"/>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 7. Process Flow</a:t>
            </a:r>
            <a:endParaRPr lang="en-US" b="1"/>
          </a:p>
        </p:txBody>
      </p:sp>
      <p:sp>
        <p:nvSpPr>
          <p:cNvPr id="8" name="矩形 7"/>
          <p:cNvSpPr/>
          <p:nvPr/>
        </p:nvSpPr>
        <p:spPr>
          <a:xfrm>
            <a:off x="2933700" y="236855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endParaRPr lang="en-US" altLang="zh-CN"/>
          </a:p>
        </p:txBody>
      </p:sp>
      <p:cxnSp>
        <p:nvCxnSpPr>
          <p:cNvPr id="10" name="直接箭头连接符 9"/>
          <p:cNvCxnSpPr>
            <a:stCxn id="20" idx="3"/>
            <a:endCxn id="8" idx="1"/>
          </p:cNvCxnSpPr>
          <p:nvPr/>
        </p:nvCxnSpPr>
        <p:spPr>
          <a:xfrm flipV="1">
            <a:off x="2077720" y="252793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09310" y="156718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3" name="矩形 12"/>
          <p:cNvSpPr/>
          <p:nvPr/>
        </p:nvSpPr>
        <p:spPr>
          <a:xfrm>
            <a:off x="3994150" y="323469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3967480" y="224663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endParaRPr lang="en-US" altLang="zh-CN"/>
          </a:p>
        </p:txBody>
      </p:sp>
      <p:cxnSp>
        <p:nvCxnSpPr>
          <p:cNvPr id="15" name="直接箭头连接符 14"/>
          <p:cNvCxnSpPr/>
          <p:nvPr/>
        </p:nvCxnSpPr>
        <p:spPr>
          <a:xfrm>
            <a:off x="3711575" y="252539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4589145" y="204660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589145" y="280987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76020" y="236918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24510" y="146875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1626870" y="1781810"/>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141220" y="2176145"/>
            <a:ext cx="728345" cy="306705"/>
          </a:xfrm>
          <a:prstGeom prst="rect">
            <a:avLst/>
          </a:prstGeom>
          <a:noFill/>
        </p:spPr>
        <p:txBody>
          <a:bodyPr wrap="square" rtlCol="0">
            <a:spAutoFit/>
          </a:bodyPr>
          <a:lstStyle/>
          <a:p>
            <a:r>
              <a:rPr lang="en-US" altLang="zh-CN"/>
              <a:t>packet</a:t>
            </a:r>
            <a:endParaRPr lang="en-US" altLang="zh-CN"/>
          </a:p>
        </p:txBody>
      </p:sp>
      <p:sp>
        <p:nvSpPr>
          <p:cNvPr id="26" name="文本框 25"/>
          <p:cNvSpPr txBox="1"/>
          <p:nvPr/>
        </p:nvSpPr>
        <p:spPr>
          <a:xfrm>
            <a:off x="233045" y="193992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3515360" y="140652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endParaRPr lang="en-US" altLang="zh-CN"/>
          </a:p>
        </p:txBody>
      </p:sp>
      <p:cxnSp>
        <p:nvCxnSpPr>
          <p:cNvPr id="28" name="直接箭头连接符 27"/>
          <p:cNvCxnSpPr>
            <a:stCxn id="27" idx="3"/>
            <a:endCxn id="12" idx="1"/>
          </p:cNvCxnSpPr>
          <p:nvPr/>
        </p:nvCxnSpPr>
        <p:spPr>
          <a:xfrm>
            <a:off x="5664835" y="1720850"/>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87570" y="199326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0" name="文本框 29"/>
          <p:cNvSpPr txBox="1"/>
          <p:nvPr/>
        </p:nvSpPr>
        <p:spPr>
          <a:xfrm>
            <a:off x="4667250" y="280987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31" name="矩形 30"/>
          <p:cNvSpPr/>
          <p:nvPr/>
        </p:nvSpPr>
        <p:spPr>
          <a:xfrm>
            <a:off x="3919220" y="75946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32" name="直接箭头连接符 31"/>
          <p:cNvCxnSpPr>
            <a:stCxn id="27" idx="0"/>
            <a:endCxn id="31" idx="2"/>
          </p:cNvCxnSpPr>
          <p:nvPr/>
        </p:nvCxnSpPr>
        <p:spPr>
          <a:xfrm flipV="1">
            <a:off x="4590415" y="1072515"/>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643755" y="108521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5384800" y="13100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 or CS</a:t>
            </a:r>
            <a:endParaRPr lang="en-US" altLang="zh-CN"/>
          </a:p>
        </p:txBody>
      </p:sp>
      <p:cxnSp>
        <p:nvCxnSpPr>
          <p:cNvPr id="36" name="直接箭头连接符 35"/>
          <p:cNvCxnSpPr/>
          <p:nvPr/>
        </p:nvCxnSpPr>
        <p:spPr>
          <a:xfrm flipH="1">
            <a:off x="2905760" y="3394075"/>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892300" y="323469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1709420" y="378841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39" name="矩形 38"/>
          <p:cNvSpPr/>
          <p:nvPr/>
        </p:nvSpPr>
        <p:spPr>
          <a:xfrm>
            <a:off x="321945" y="388937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40" name="直接箭头连接符 39"/>
          <p:cNvCxnSpPr>
            <a:stCxn id="37" idx="2"/>
            <a:endCxn id="38" idx="0"/>
          </p:cNvCxnSpPr>
          <p:nvPr/>
        </p:nvCxnSpPr>
        <p:spPr>
          <a:xfrm flipH="1">
            <a:off x="2396490" y="3553460"/>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167380" y="3007995"/>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42" name="直接箭头连接符 41"/>
          <p:cNvCxnSpPr>
            <a:stCxn id="38" idx="1"/>
            <a:endCxn id="39" idx="3"/>
          </p:cNvCxnSpPr>
          <p:nvPr/>
        </p:nvCxnSpPr>
        <p:spPr>
          <a:xfrm flipH="1">
            <a:off x="1319530" y="4048760"/>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358265" y="3679190"/>
            <a:ext cx="516890" cy="306705"/>
          </a:xfrm>
          <a:prstGeom prst="rect">
            <a:avLst/>
          </a:prstGeom>
          <a:noFill/>
        </p:spPr>
        <p:txBody>
          <a:bodyPr wrap="square" rtlCol="0">
            <a:spAutoFit/>
          </a:bodyPr>
          <a:lstStyle/>
          <a:p>
            <a:r>
              <a:rPr lang="en-US" altLang="zh-CN">
                <a:sym typeface="+mn-ea"/>
              </a:rPr>
              <a:t>NO</a:t>
            </a:r>
            <a:endParaRPr lang="en-US" altLang="zh-CN"/>
          </a:p>
        </p:txBody>
      </p:sp>
      <p:cxnSp>
        <p:nvCxnSpPr>
          <p:cNvPr id="44" name="直接箭头连接符 43"/>
          <p:cNvCxnSpPr>
            <a:endCxn id="94" idx="0"/>
          </p:cNvCxnSpPr>
          <p:nvPr/>
        </p:nvCxnSpPr>
        <p:spPr>
          <a:xfrm flipH="1">
            <a:off x="1513840" y="405638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345180" y="369252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4515485" y="383159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5201920" y="426593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486025" y="5903595"/>
            <a:ext cx="1372235" cy="4337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data in CS entry</a:t>
            </a:r>
            <a:endParaRPr lang="en-US" altLang="zh-CN"/>
          </a:p>
        </p:txBody>
      </p:sp>
      <p:sp>
        <p:nvSpPr>
          <p:cNvPr id="51" name="矩形 50"/>
          <p:cNvSpPr/>
          <p:nvPr/>
        </p:nvSpPr>
        <p:spPr>
          <a:xfrm>
            <a:off x="765810" y="591058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cxnSp>
        <p:nvCxnSpPr>
          <p:cNvPr id="52" name="直接箭头连接符 51"/>
          <p:cNvCxnSpPr>
            <a:stCxn id="31" idx="3"/>
            <a:endCxn id="35" idx="1"/>
          </p:cNvCxnSpPr>
          <p:nvPr/>
        </p:nvCxnSpPr>
        <p:spPr>
          <a:xfrm>
            <a:off x="5261610" y="918845"/>
            <a:ext cx="2477770" cy="444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53" name="菱形 52"/>
          <p:cNvSpPr/>
          <p:nvPr/>
        </p:nvSpPr>
        <p:spPr>
          <a:xfrm>
            <a:off x="2451100" y="5269865"/>
            <a:ext cx="1431925" cy="4826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a:t>
            </a:r>
            <a:endParaRPr lang="en-US" altLang="zh-CN"/>
          </a:p>
        </p:txBody>
      </p:sp>
      <p:cxnSp>
        <p:nvCxnSpPr>
          <p:cNvPr id="54" name="直接箭头连接符 53"/>
          <p:cNvCxnSpPr>
            <a:stCxn id="53" idx="2"/>
            <a:endCxn id="50" idx="0"/>
          </p:cNvCxnSpPr>
          <p:nvPr/>
        </p:nvCxnSpPr>
        <p:spPr>
          <a:xfrm>
            <a:off x="3167380" y="5752465"/>
            <a:ext cx="5080" cy="1511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6" name="菱形 55"/>
          <p:cNvSpPr/>
          <p:nvPr/>
        </p:nvSpPr>
        <p:spPr>
          <a:xfrm>
            <a:off x="711200" y="525843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1513205" y="573722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3082925" y="404876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75155" y="644017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endParaRPr lang="en-US" altLang="zh-CN"/>
          </a:p>
        </p:txBody>
      </p:sp>
      <p:cxnSp>
        <p:nvCxnSpPr>
          <p:cNvPr id="60" name="肘形连接符 59"/>
          <p:cNvCxnSpPr>
            <a:stCxn id="39" idx="1"/>
            <a:endCxn id="59" idx="1"/>
          </p:cNvCxnSpPr>
          <p:nvPr/>
        </p:nvCxnSpPr>
        <p:spPr>
          <a:xfrm rot="10800000" flipH="1" flipV="1">
            <a:off x="321945" y="4048760"/>
            <a:ext cx="1553210" cy="2608580"/>
          </a:xfrm>
          <a:prstGeom prst="bentConnector3">
            <a:avLst>
              <a:gd name="adj1" fmla="val -1533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63" name="直接箭头连接符 62"/>
          <p:cNvCxnSpPr>
            <a:endCxn id="95" idx="0"/>
          </p:cNvCxnSpPr>
          <p:nvPr/>
        </p:nvCxnSpPr>
        <p:spPr>
          <a:xfrm flipH="1">
            <a:off x="3161030" y="4056380"/>
            <a:ext cx="6985" cy="42672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64" name="肘形连接符 63"/>
          <p:cNvCxnSpPr/>
          <p:nvPr/>
        </p:nvCxnSpPr>
        <p:spPr>
          <a:xfrm rot="10800000" flipV="1">
            <a:off x="1499235" y="4065270"/>
            <a:ext cx="2159000" cy="292100"/>
          </a:xfrm>
          <a:prstGeom prst="bentConnector3">
            <a:avLst>
              <a:gd name="adj1" fmla="val 14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65" name="文本框 64"/>
          <p:cNvSpPr txBox="1"/>
          <p:nvPr/>
        </p:nvSpPr>
        <p:spPr>
          <a:xfrm>
            <a:off x="1607820" y="565277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66" name="文本框 65"/>
          <p:cNvSpPr txBox="1"/>
          <p:nvPr/>
        </p:nvSpPr>
        <p:spPr>
          <a:xfrm>
            <a:off x="3308985" y="56381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67" name="文本框 66"/>
          <p:cNvSpPr txBox="1"/>
          <p:nvPr/>
        </p:nvSpPr>
        <p:spPr>
          <a:xfrm>
            <a:off x="6073140" y="61976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cxnSp>
        <p:nvCxnSpPr>
          <p:cNvPr id="73" name="直接箭头连接符 72"/>
          <p:cNvCxnSpPr>
            <a:stCxn id="68" idx="2"/>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 </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94140" y="320103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 entry</a:t>
            </a:r>
            <a:endParaRPr lang="en-US" altLang="zh-CN"/>
          </a:p>
        </p:txBody>
      </p:sp>
      <p:cxnSp>
        <p:nvCxnSpPr>
          <p:cNvPr id="88" name="直接箭头连接符 87"/>
          <p:cNvCxnSpPr>
            <a:stCxn id="80" idx="2"/>
            <a:endCxn id="87" idx="0"/>
          </p:cNvCxnSpPr>
          <p:nvPr/>
        </p:nvCxnSpPr>
        <p:spPr>
          <a:xfrm flipH="1">
            <a:off x="9621520" y="2842260"/>
            <a:ext cx="2540"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90" name="菱形 89"/>
          <p:cNvSpPr/>
          <p:nvPr/>
        </p:nvSpPr>
        <p:spPr>
          <a:xfrm>
            <a:off x="8994140" y="480758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91" name="直接箭头连接符 90"/>
          <p:cNvCxnSpPr>
            <a:stCxn id="93" idx="2"/>
            <a:endCxn id="90" idx="0"/>
          </p:cNvCxnSpPr>
          <p:nvPr/>
        </p:nvCxnSpPr>
        <p:spPr>
          <a:xfrm>
            <a:off x="9615170" y="4429125"/>
            <a:ext cx="635" cy="3784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87" idx="2"/>
            <a:endCxn id="93" idx="0"/>
          </p:cNvCxnSpPr>
          <p:nvPr/>
        </p:nvCxnSpPr>
        <p:spPr>
          <a:xfrm flipH="1">
            <a:off x="9615170" y="3678555"/>
            <a:ext cx="635"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93505" y="395160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FIB</a:t>
            </a:r>
            <a:endParaRPr lang="en-US" altLang="zh-CN"/>
          </a:p>
        </p:txBody>
      </p:sp>
      <p:sp>
        <p:nvSpPr>
          <p:cNvPr id="94" name="矩形 93"/>
          <p:cNvSpPr/>
          <p:nvPr/>
        </p:nvSpPr>
        <p:spPr>
          <a:xfrm>
            <a:off x="1007110" y="448818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sp>
        <p:nvSpPr>
          <p:cNvPr id="95" name="矩形 94"/>
          <p:cNvSpPr/>
          <p:nvPr/>
        </p:nvSpPr>
        <p:spPr>
          <a:xfrm>
            <a:off x="2654300" y="44831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CS</a:t>
            </a:r>
            <a:endParaRPr lang="en-US" altLang="zh-CN"/>
          </a:p>
        </p:txBody>
      </p:sp>
      <p:cxnSp>
        <p:nvCxnSpPr>
          <p:cNvPr id="96" name="直接箭头连接符 95"/>
          <p:cNvCxnSpPr>
            <a:stCxn id="94" idx="2"/>
            <a:endCxn id="56" idx="0"/>
          </p:cNvCxnSpPr>
          <p:nvPr/>
        </p:nvCxnSpPr>
        <p:spPr>
          <a:xfrm flipH="1">
            <a:off x="1513205" y="480695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95" idx="2"/>
            <a:endCxn id="53" idx="0"/>
          </p:cNvCxnSpPr>
          <p:nvPr/>
        </p:nvCxnSpPr>
        <p:spPr>
          <a:xfrm>
            <a:off x="3161030" y="4801870"/>
            <a:ext cx="6350" cy="467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90" idx="3"/>
            <a:endCxn id="99" idx="1"/>
          </p:cNvCxnSpPr>
          <p:nvPr/>
        </p:nvCxnSpPr>
        <p:spPr>
          <a:xfrm>
            <a:off x="10237470" y="5089525"/>
            <a:ext cx="67119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9" name="矩形 98"/>
          <p:cNvSpPr/>
          <p:nvPr/>
        </p:nvSpPr>
        <p:spPr>
          <a:xfrm>
            <a:off x="10908665" y="4878070"/>
            <a:ext cx="95059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brocast </a:t>
            </a:r>
            <a:endParaRPr lang="en-US" altLang="zh-CN"/>
          </a:p>
        </p:txBody>
      </p:sp>
      <p:sp>
        <p:nvSpPr>
          <p:cNvPr id="100" name="矩形 99"/>
          <p:cNvSpPr/>
          <p:nvPr/>
        </p:nvSpPr>
        <p:spPr>
          <a:xfrm>
            <a:off x="7390130" y="4878070"/>
            <a:ext cx="112077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best_route </a:t>
            </a:r>
            <a:endParaRPr lang="en-US" altLang="zh-CN"/>
          </a:p>
        </p:txBody>
      </p:sp>
      <p:cxnSp>
        <p:nvCxnSpPr>
          <p:cNvPr id="101" name="直接箭头连接符 100"/>
          <p:cNvCxnSpPr>
            <a:stCxn id="90" idx="1"/>
            <a:endCxn id="100" idx="3"/>
          </p:cNvCxnSpPr>
          <p:nvPr/>
        </p:nvCxnSpPr>
        <p:spPr>
          <a:xfrm flipH="1">
            <a:off x="8510905" y="5089525"/>
            <a:ext cx="48323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0333355" y="477456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03" name="文本框 102"/>
          <p:cNvSpPr txBox="1"/>
          <p:nvPr/>
        </p:nvSpPr>
        <p:spPr>
          <a:xfrm>
            <a:off x="8469630" y="473202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04" name="文本框 103"/>
          <p:cNvSpPr txBox="1"/>
          <p:nvPr/>
        </p:nvSpPr>
        <p:spPr>
          <a:xfrm>
            <a:off x="8896985" y="448818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105" name="矩形 104"/>
          <p:cNvSpPr/>
          <p:nvPr/>
        </p:nvSpPr>
        <p:spPr>
          <a:xfrm>
            <a:off x="8993505" y="563816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 entry</a:t>
            </a:r>
            <a:endParaRPr lang="en-US" altLang="zh-CN"/>
          </a:p>
        </p:txBody>
      </p:sp>
      <p:sp>
        <p:nvSpPr>
          <p:cNvPr id="106" name="矩形 105"/>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endParaRPr lang="en-US" altLang="zh-CN"/>
          </a:p>
        </p:txBody>
      </p:sp>
      <p:sp>
        <p:nvSpPr>
          <p:cNvPr id="107" name="矩形 106"/>
          <p:cNvSpPr/>
          <p:nvPr/>
        </p:nvSpPr>
        <p:spPr>
          <a:xfrm>
            <a:off x="7058025" y="5640705"/>
            <a:ext cx="1774825" cy="4756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min cost outface in FIB entry </a:t>
            </a:r>
            <a:endParaRPr lang="en-US" altLang="zh-CN"/>
          </a:p>
        </p:txBody>
      </p:sp>
      <p:sp>
        <p:nvSpPr>
          <p:cNvPr id="108" name="矩形 107"/>
          <p:cNvSpPr/>
          <p:nvPr/>
        </p:nvSpPr>
        <p:spPr>
          <a:xfrm>
            <a:off x="10676255" y="564070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FIB entry </a:t>
            </a:r>
            <a:endParaRPr lang="en-US" altLang="zh-CN"/>
          </a:p>
        </p:txBody>
      </p:sp>
      <p:cxnSp>
        <p:nvCxnSpPr>
          <p:cNvPr id="109" name="直接箭头连接符 108"/>
          <p:cNvCxnSpPr>
            <a:stCxn id="99" idx="2"/>
            <a:endCxn id="108" idx="0"/>
          </p:cNvCxnSpPr>
          <p:nvPr/>
        </p:nvCxnSpPr>
        <p:spPr>
          <a:xfrm>
            <a:off x="11389995" y="5300345"/>
            <a:ext cx="254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100" idx="2"/>
            <a:endCxn id="107" idx="0"/>
          </p:cNvCxnSpPr>
          <p:nvPr/>
        </p:nvCxnSpPr>
        <p:spPr>
          <a:xfrm flipH="1">
            <a:off x="7945755" y="5300345"/>
            <a:ext cx="508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107" idx="3"/>
            <a:endCxn id="105" idx="1"/>
          </p:cNvCxnSpPr>
          <p:nvPr/>
        </p:nvCxnSpPr>
        <p:spPr>
          <a:xfrm flipV="1">
            <a:off x="8832850" y="5876925"/>
            <a:ext cx="160655" cy="190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108" idx="1"/>
            <a:endCxn id="105" idx="3"/>
          </p:cNvCxnSpPr>
          <p:nvPr/>
        </p:nvCxnSpPr>
        <p:spPr>
          <a:xfrm flipH="1" flipV="1">
            <a:off x="10241915" y="5876925"/>
            <a:ext cx="440055" cy="127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3" name="肘形连接符 112"/>
          <p:cNvCxnSpPr>
            <a:stCxn id="105" idx="2"/>
            <a:endCxn id="106" idx="0"/>
          </p:cNvCxnSpPr>
          <p:nvPr/>
        </p:nvCxnSpPr>
        <p:spPr>
          <a:xfrm rot="5400000" flipV="1">
            <a:off x="9479598"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122" name="文本框 121"/>
          <p:cNvSpPr txBox="1"/>
          <p:nvPr/>
        </p:nvSpPr>
        <p:spPr>
          <a:xfrm>
            <a:off x="104775" y="300799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sp>
        <p:nvSpPr>
          <p:cNvPr id="123" name="文本框 122"/>
          <p:cNvSpPr txBox="1"/>
          <p:nvPr/>
        </p:nvSpPr>
        <p:spPr>
          <a:xfrm>
            <a:off x="367030" y="78359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124" name="矩形 123"/>
          <p:cNvSpPr/>
          <p:nvPr/>
        </p:nvSpPr>
        <p:spPr>
          <a:xfrm>
            <a:off x="4515485" y="600710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endParaRPr lang="en-US" altLang="zh-CN"/>
          </a:p>
        </p:txBody>
      </p:sp>
      <p:sp>
        <p:nvSpPr>
          <p:cNvPr id="125" name="菱形 124"/>
          <p:cNvSpPr/>
          <p:nvPr/>
        </p:nvSpPr>
        <p:spPr>
          <a:xfrm>
            <a:off x="3877945" y="447992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26" name="矩形 125"/>
          <p:cNvSpPr/>
          <p:nvPr/>
        </p:nvSpPr>
        <p:spPr>
          <a:xfrm>
            <a:off x="6010910" y="3677285"/>
            <a:ext cx="1644650" cy="889635"/>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箭头连接符 126"/>
          <p:cNvCxnSpPr>
            <a:stCxn id="125" idx="2"/>
            <a:endCxn id="124" idx="0"/>
          </p:cNvCxnSpPr>
          <p:nvPr/>
        </p:nvCxnSpPr>
        <p:spPr>
          <a:xfrm flipH="1">
            <a:off x="5201920" y="5477510"/>
            <a:ext cx="635" cy="52959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3"/>
          </p:cNvCxnSpPr>
          <p:nvPr/>
        </p:nvCxnSpPr>
        <p:spPr>
          <a:xfrm rot="10800000" flipV="1">
            <a:off x="3247390" y="5795010"/>
            <a:ext cx="1955165" cy="862330"/>
          </a:xfrm>
          <a:prstGeom prst="bentConnector3">
            <a:avLst>
              <a:gd name="adj1" fmla="val 49984"/>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4667250" y="542988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30" name="矩形 129"/>
          <p:cNvSpPr/>
          <p:nvPr/>
        </p:nvSpPr>
        <p:spPr>
          <a:xfrm>
            <a:off x="6059805" y="383159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31" name="肘形连接符 130"/>
          <p:cNvCxnSpPr>
            <a:stCxn id="125" idx="3"/>
            <a:endCxn id="130" idx="2"/>
          </p:cNvCxnSpPr>
          <p:nvPr/>
        </p:nvCxnSpPr>
        <p:spPr>
          <a:xfrm flipV="1">
            <a:off x="6526530" y="426593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4238625" y="4981575"/>
            <a:ext cx="2493010" cy="1660525"/>
          </a:xfrm>
          <a:prstGeom prst="bentConnector3">
            <a:avLst>
              <a:gd name="adj1" fmla="val -40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33" name="椭圆形标注 132"/>
          <p:cNvSpPr/>
          <p:nvPr/>
        </p:nvSpPr>
        <p:spPr>
          <a:xfrm>
            <a:off x="5328920" y="297307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data</a:t>
            </a:r>
            <a:endParaRPr lang="en-US" altLang="zh-CN"/>
          </a:p>
        </p:txBody>
      </p:sp>
      <p:sp>
        <p:nvSpPr>
          <p:cNvPr id="134" name="椭圆形标注 133"/>
          <p:cNvSpPr/>
          <p:nvPr/>
        </p:nvSpPr>
        <p:spPr>
          <a:xfrm>
            <a:off x="2132330" y="83629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interest</a:t>
            </a:r>
            <a:endParaRPr lang="en-US" altLang="zh-CN"/>
          </a:p>
        </p:txBody>
      </p:sp>
      <p:sp>
        <p:nvSpPr>
          <p:cNvPr id="135" name="椭圆形标注 134"/>
          <p:cNvSpPr/>
          <p:nvPr/>
        </p:nvSpPr>
        <p:spPr>
          <a:xfrm>
            <a:off x="96520" y="482727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136" name="椭圆形标注 135"/>
          <p:cNvSpPr/>
          <p:nvPr/>
        </p:nvSpPr>
        <p:spPr>
          <a:xfrm>
            <a:off x="1709420" y="487807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cs_size</a:t>
            </a:r>
            <a:endParaRPr lang="en-US" altLang="zh-CN"/>
          </a:p>
          <a:p>
            <a:pPr algn="ctr"/>
            <a:r>
              <a:rPr lang="en-US" altLang="zh-CN"/>
              <a:t>drop</a:t>
            </a:r>
            <a:endParaRPr lang="en-US" altLang="zh-CN"/>
          </a:p>
        </p:txBody>
      </p:sp>
      <p:sp>
        <p:nvSpPr>
          <p:cNvPr id="6" name="文本框 5"/>
          <p:cNvSpPr txBox="1"/>
          <p:nvPr/>
        </p:nvSpPr>
        <p:spPr>
          <a:xfrm>
            <a:off x="6172200" y="462089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 name="椭圆形标注 8"/>
          <p:cNvSpPr/>
          <p:nvPr/>
        </p:nvSpPr>
        <p:spPr>
          <a:xfrm>
            <a:off x="7432040" y="4118610"/>
            <a:ext cx="1078865" cy="509270"/>
          </a:xfrm>
          <a:prstGeom prst="wedgeEllipseCallout">
            <a:avLst>
              <a:gd name="adj1" fmla="val -121571"/>
              <a:gd name="adj2" fmla="val 7593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7" name="椭圆形标注 6"/>
          <p:cNvSpPr/>
          <p:nvPr/>
        </p:nvSpPr>
        <p:spPr>
          <a:xfrm>
            <a:off x="7819390" y="1229995"/>
            <a:ext cx="1013460" cy="467360"/>
          </a:xfrm>
          <a:prstGeom prst="wedgeEllipseCallout">
            <a:avLst>
              <a:gd name="adj1" fmla="val 80075"/>
              <a:gd name="adj2" fmla="val -254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1" name="椭圆形标注 10"/>
          <p:cNvSpPr/>
          <p:nvPr/>
        </p:nvSpPr>
        <p:spPr>
          <a:xfrm>
            <a:off x="7817485" y="36195"/>
            <a:ext cx="1005840" cy="442595"/>
          </a:xfrm>
          <a:prstGeom prst="wedgeEllipseCallout">
            <a:avLst>
              <a:gd name="adj1" fmla="val 76073"/>
              <a:gd name="adj2" fmla="val 7725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16" name="椭圆形标注 15"/>
          <p:cNvSpPr/>
          <p:nvPr/>
        </p:nvSpPr>
        <p:spPr>
          <a:xfrm>
            <a:off x="2211705" y="176974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7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7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8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8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89"/>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8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92"/>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9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04"/>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9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9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0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99"/>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10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0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11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0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11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06"/>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nodeType="clickEffect">
                                  <p:stCondLst>
                                    <p:cond delay="0"/>
                                  </p:stCondLst>
                                  <p:childTnLst>
                                    <p:set>
                                      <p:cBhvr>
                                        <p:cTn id="262" dur="1" fill="hold">
                                          <p:stCondLst>
                                            <p:cond delay="0"/>
                                          </p:stCondLst>
                                        </p:cTn>
                                        <p:tgtEl>
                                          <p:spTgt spid="101"/>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03"/>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00"/>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11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07"/>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111"/>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22"/>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36"/>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1"/>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37"/>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nodeType="clickEffect">
                                  <p:stCondLst>
                                    <p:cond delay="0"/>
                                  </p:stCondLst>
                                  <p:childTnLst>
                                    <p:set>
                                      <p:cBhvr>
                                        <p:cTn id="302" dur="1" fill="hold">
                                          <p:stCondLst>
                                            <p:cond delay="0"/>
                                          </p:stCondLst>
                                        </p:cTn>
                                        <p:tgtEl>
                                          <p:spTgt spid="40"/>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38"/>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nodeType="clickEffect">
                                  <p:stCondLst>
                                    <p:cond delay="0"/>
                                  </p:stCondLst>
                                  <p:childTnLst>
                                    <p:set>
                                      <p:cBhvr>
                                        <p:cTn id="310" dur="1" fill="hold">
                                          <p:stCondLst>
                                            <p:cond delay="0"/>
                                          </p:stCondLst>
                                        </p:cTn>
                                        <p:tgtEl>
                                          <p:spTgt spid="42"/>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43"/>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39"/>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60"/>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9"/>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44"/>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94"/>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nodeType="clickEffect">
                                  <p:stCondLst>
                                    <p:cond delay="0"/>
                                  </p:stCondLst>
                                  <p:childTnLst>
                                    <p:set>
                                      <p:cBhvr>
                                        <p:cTn id="338" dur="1" fill="hold">
                                          <p:stCondLst>
                                            <p:cond delay="0"/>
                                          </p:stCondLst>
                                        </p:cTn>
                                        <p:tgtEl>
                                          <p:spTgt spid="96"/>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6"/>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3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57"/>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65"/>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51"/>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nodeType="clickEffect">
                                  <p:stCondLst>
                                    <p:cond delay="0"/>
                                  </p:stCondLst>
                                  <p:childTnLst>
                                    <p:set>
                                      <p:cBhvr>
                                        <p:cTn id="362" dur="1" fill="hold">
                                          <p:stCondLst>
                                            <p:cond delay="0"/>
                                          </p:stCondLst>
                                        </p:cTn>
                                        <p:tgtEl>
                                          <p:spTgt spid="58"/>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45"/>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64"/>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nodeType="clickEffect">
                                  <p:stCondLst>
                                    <p:cond delay="0"/>
                                  </p:stCondLst>
                                  <p:childTnLst>
                                    <p:set>
                                      <p:cBhvr>
                                        <p:cTn id="374" dur="1" fill="hold">
                                          <p:stCondLst>
                                            <p:cond delay="0"/>
                                          </p:stCondLst>
                                        </p:cTn>
                                        <p:tgtEl>
                                          <p:spTgt spid="63"/>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95"/>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nodeType="clickEffect">
                                  <p:stCondLst>
                                    <p:cond delay="0"/>
                                  </p:stCondLst>
                                  <p:childTnLst>
                                    <p:set>
                                      <p:cBhvr>
                                        <p:cTn id="382" dur="1" fill="hold">
                                          <p:stCondLst>
                                            <p:cond delay="0"/>
                                          </p:stCondLst>
                                        </p:cTn>
                                        <p:tgtEl>
                                          <p:spTgt spid="97"/>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5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36"/>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nodeType="clickEffect">
                                  <p:stCondLst>
                                    <p:cond delay="0"/>
                                  </p:stCondLst>
                                  <p:childTnLst>
                                    <p:set>
                                      <p:cBhvr>
                                        <p:cTn id="394" dur="1" fill="hold">
                                          <p:stCondLst>
                                            <p:cond delay="0"/>
                                          </p:stCondLst>
                                        </p:cTn>
                                        <p:tgtEl>
                                          <p:spTgt spid="54"/>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66"/>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50"/>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46"/>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nodeType="clickEffect">
                                  <p:stCondLst>
                                    <p:cond delay="0"/>
                                  </p:stCondLst>
                                  <p:childTnLst>
                                    <p:set>
                                      <p:cBhvr>
                                        <p:cTn id="410" dur="1" fill="hold">
                                          <p:stCondLst>
                                            <p:cond delay="0"/>
                                          </p:stCondLst>
                                        </p:cTn>
                                        <p:tgtEl>
                                          <p:spTgt spid="49"/>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125"/>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nodeType="clickEffect">
                                  <p:stCondLst>
                                    <p:cond delay="0"/>
                                  </p:stCondLst>
                                  <p:childTnLst>
                                    <p:set>
                                      <p:cBhvr>
                                        <p:cTn id="418" dur="1" fill="hold">
                                          <p:stCondLst>
                                            <p:cond delay="0"/>
                                          </p:stCondLst>
                                        </p:cTn>
                                        <p:tgtEl>
                                          <p:spTgt spid="127"/>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129"/>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124"/>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nodeType="clickEffect">
                                  <p:stCondLst>
                                    <p:cond delay="0"/>
                                  </p:stCondLst>
                                  <p:childTnLst>
                                    <p:set>
                                      <p:cBhvr>
                                        <p:cTn id="430" dur="1" fill="hold">
                                          <p:stCondLst>
                                            <p:cond delay="0"/>
                                          </p:stCondLst>
                                        </p:cTn>
                                        <p:tgtEl>
                                          <p:spTgt spid="128"/>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6"/>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nodeType="clickEffect">
                                  <p:stCondLst>
                                    <p:cond delay="0"/>
                                  </p:stCondLst>
                                  <p:childTnLst>
                                    <p:set>
                                      <p:cBhvr>
                                        <p:cTn id="438" dur="1" fill="hold">
                                          <p:stCondLst>
                                            <p:cond delay="0"/>
                                          </p:stCondLst>
                                        </p:cTn>
                                        <p:tgtEl>
                                          <p:spTgt spid="131"/>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130"/>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9"/>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nodeType="clickEffect">
                                  <p:stCondLst>
                                    <p:cond delay="0"/>
                                  </p:stCondLst>
                                  <p:childTnLst>
                                    <p:set>
                                      <p:cBhvr>
                                        <p:cTn id="45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2" grpId="0" bldLvl="0" animBg="1"/>
      <p:bldP spid="12" grpId="1" animBg="1"/>
      <p:bldP spid="13" grpId="0" bldLvl="0" animBg="1"/>
      <p:bldP spid="13" grpId="1" animBg="1"/>
      <p:bldP spid="14" grpId="0" bldLvl="0" animBg="1"/>
      <p:bldP spid="14" grpId="1" animBg="1"/>
      <p:bldP spid="20" grpId="0" bldLvl="0" animBg="1"/>
      <p:bldP spid="20" grpId="1" animBg="1"/>
      <p:bldP spid="22" grpId="0" bldLvl="0" animBg="1"/>
      <p:bldP spid="22" grpId="1" animBg="1"/>
      <p:bldP spid="25" grpId="0"/>
      <p:bldP spid="25" grpId="1"/>
      <p:bldP spid="26" grpId="0"/>
      <p:bldP spid="26" grpId="1"/>
      <p:bldP spid="27" grpId="0" bldLvl="0" animBg="1"/>
      <p:bldP spid="27" grpId="1" animBg="1"/>
      <p:bldP spid="29" grpId="0"/>
      <p:bldP spid="29" grpId="1"/>
      <p:bldP spid="30" grpId="0"/>
      <p:bldP spid="30" grpId="1"/>
      <p:bldP spid="31" grpId="0" bldLvl="0" animBg="1"/>
      <p:bldP spid="31" grpId="1" animBg="1"/>
      <p:bldP spid="33" grpId="0"/>
      <p:bldP spid="33" grpId="1"/>
      <p:bldP spid="34" grpId="0"/>
      <p:bldP spid="34" grpId="1"/>
      <p:bldP spid="35" grpId="0" bldLvl="0" animBg="1"/>
      <p:bldP spid="35" grpId="1" animBg="1"/>
      <p:bldP spid="37" grpId="0" bldLvl="0" animBg="1"/>
      <p:bldP spid="37" grpId="1" animBg="1"/>
      <p:bldP spid="38" grpId="0" bldLvl="0" animBg="1"/>
      <p:bldP spid="38" grpId="1" animBg="1"/>
      <p:bldP spid="39" grpId="0" bldLvl="0" animBg="1"/>
      <p:bldP spid="39" grpId="1" animBg="1"/>
      <p:bldP spid="41" grpId="0"/>
      <p:bldP spid="41" grpId="1"/>
      <p:bldP spid="43" grpId="0"/>
      <p:bldP spid="43" grpId="1"/>
      <p:bldP spid="45" grpId="0"/>
      <p:bldP spid="45" grpId="1"/>
      <p:bldP spid="46" grpId="0" bldLvl="0" animBg="1"/>
      <p:bldP spid="46" grpId="1" animBg="1"/>
      <p:bldP spid="50" grpId="0" bldLvl="0" animBg="1"/>
      <p:bldP spid="50" grpId="1" animBg="1"/>
      <p:bldP spid="51" grpId="0" bldLvl="0" animBg="1"/>
      <p:bldP spid="51" grpId="1" animBg="1"/>
      <p:bldP spid="53" grpId="0" bldLvl="0" animBg="1"/>
      <p:bldP spid="53" grpId="1" animBg="1"/>
      <p:bldP spid="56" grpId="0" bldLvl="0" animBg="1"/>
      <p:bldP spid="56" grpId="1" animBg="1"/>
      <p:bldP spid="59" grpId="0" bldLvl="0" animBg="1"/>
      <p:bldP spid="59" grpId="1" animBg="1"/>
      <p:bldP spid="65" grpId="0"/>
      <p:bldP spid="65" grpId="1"/>
      <p:bldP spid="66" grpId="0"/>
      <p:bldP spid="66" grpId="1"/>
      <p:bldP spid="67" grpId="0"/>
      <p:bldP spid="67" grpId="1"/>
      <p:bldP spid="68" grpId="0" bldLvl="0" animBg="1"/>
      <p:bldP spid="68" grpId="1" animBg="1"/>
      <p:bldP spid="70" grpId="0" bldLvl="0" animBg="1"/>
      <p:bldP spid="70" grpId="1" animBg="1"/>
      <p:bldP spid="72" grpId="0"/>
      <p:bldP spid="72" grpId="1"/>
      <p:bldP spid="75" grpId="0"/>
      <p:bldP spid="75" grpId="1"/>
      <p:bldP spid="76" grpId="0" bldLvl="0" animBg="1"/>
      <p:bldP spid="76" grpId="1" animBg="1"/>
      <p:bldP spid="80" grpId="0" bldLvl="0" animBg="1"/>
      <p:bldP spid="80" grpId="1" animBg="1"/>
      <p:bldP spid="81" grpId="0"/>
      <p:bldP spid="81" grpId="1"/>
      <p:bldP spid="83" grpId="0"/>
      <p:bldP spid="83" grpId="1"/>
      <p:bldP spid="84" grpId="0" bldLvl="0" animBg="1"/>
      <p:bldP spid="84" grpId="1" animBg="1"/>
      <p:bldP spid="86" grpId="0" bldLvl="0" animBg="1"/>
      <p:bldP spid="86" grpId="1" animBg="1"/>
      <p:bldP spid="87" grpId="0" bldLvl="0" animBg="1"/>
      <p:bldP spid="87" grpId="1" animBg="1"/>
      <p:bldP spid="89" grpId="0"/>
      <p:bldP spid="89" grpId="1"/>
      <p:bldP spid="90" grpId="0" bldLvl="0" animBg="1"/>
      <p:bldP spid="90" grpId="1" animBg="1"/>
      <p:bldP spid="93" grpId="0" bldLvl="0" animBg="1"/>
      <p:bldP spid="93" grpId="1" animBg="1"/>
      <p:bldP spid="94" grpId="0" bldLvl="0" animBg="1"/>
      <p:bldP spid="94" grpId="1" animBg="1"/>
      <p:bldP spid="95" grpId="0" bldLvl="0" animBg="1"/>
      <p:bldP spid="95" grpId="1" animBg="1"/>
      <p:bldP spid="99" grpId="0" bldLvl="0" animBg="1"/>
      <p:bldP spid="99" grpId="1" animBg="1"/>
      <p:bldP spid="100" grpId="0" bldLvl="0" animBg="1"/>
      <p:bldP spid="100" grpId="1" animBg="1"/>
      <p:bldP spid="102" grpId="0"/>
      <p:bldP spid="102" grpId="1"/>
      <p:bldP spid="103" grpId="0"/>
      <p:bldP spid="103" grpId="1"/>
      <p:bldP spid="104" grpId="0"/>
      <p:bldP spid="104" grpId="1"/>
      <p:bldP spid="105" grpId="0" bldLvl="0" animBg="1"/>
      <p:bldP spid="105" grpId="1" animBg="1"/>
      <p:bldP spid="106" grpId="0" bldLvl="0" animBg="1"/>
      <p:bldP spid="106" grpId="1" animBg="1"/>
      <p:bldP spid="107" grpId="0" bldLvl="0" animBg="1"/>
      <p:bldP spid="107" grpId="1" animBg="1"/>
      <p:bldP spid="108" grpId="0" bldLvl="0" animBg="1"/>
      <p:bldP spid="108" grpId="1" animBg="1"/>
      <p:bldP spid="121" grpId="0"/>
      <p:bldP spid="121" grpId="1"/>
      <p:bldP spid="122" grpId="0"/>
      <p:bldP spid="122" grpId="1"/>
      <p:bldP spid="123" grpId="0"/>
      <p:bldP spid="123" grpId="1"/>
      <p:bldP spid="124" grpId="0" bldLvl="0" animBg="1"/>
      <p:bldP spid="124" grpId="1" animBg="1"/>
      <p:bldP spid="125" grpId="0" bldLvl="0" animBg="1"/>
      <p:bldP spid="125" grpId="1" animBg="1"/>
      <p:bldP spid="129" grpId="0"/>
      <p:bldP spid="129" grpId="1"/>
      <p:bldP spid="130" grpId="0" bldLvl="0" animBg="1"/>
      <p:bldP spid="130" grpId="1" animBg="1"/>
      <p:bldP spid="133" grpId="0" bldLvl="0" animBg="1"/>
      <p:bldP spid="133" grpId="1" animBg="1"/>
      <p:bldP spid="134" grpId="0" bldLvl="0" animBg="1"/>
      <p:bldP spid="134" grpId="1" animBg="1"/>
      <p:bldP spid="135" grpId="0" bldLvl="0" animBg="1"/>
      <p:bldP spid="135" grpId="1" animBg="1"/>
      <p:bldP spid="136" grpId="0" bldLvl="0" animBg="1"/>
      <p:bldP spid="136" grpId="1" animBg="1"/>
      <p:bldP spid="6" grpId="0"/>
      <p:bldP spid="6" grpId="1"/>
      <p:bldP spid="9" grpId="0" bldLvl="0" animBg="1"/>
      <p:bldP spid="9" grpId="1" animBg="1"/>
      <p:bldP spid="7" grpId="0" bldLvl="0" animBg="1"/>
      <p:bldP spid="7" grpId="1" animBg="1"/>
      <p:bldP spid="11" grpId="0" bldLvl="0" animBg="1"/>
      <p:bldP spid="11" grpId="1" animBg="1"/>
      <p:bldP spid="16" grpId="0" bldLvl="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3" name="内容占位符 2"/>
          <p:cNvSpPr>
            <a:spLocks noGrp="1"/>
          </p:cNvSpPr>
          <p:nvPr>
            <p:ph idx="1"/>
          </p:nvPr>
        </p:nvSpPr>
        <p:spPr>
          <a:xfrm>
            <a:off x="407670" y="765175"/>
            <a:ext cx="4544060" cy="26339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network has 12 node. You can read from the </a:t>
            </a:r>
            <a:r>
              <a:rPr lang="en-US" altLang="zh-CN" sz="2000" b="1" dirty="0">
                <a:solidFill>
                  <a:schemeClr val="tx1">
                    <a:lumMod val="95000"/>
                    <a:lumOff val="5000"/>
                  </a:schemeClr>
                </a:solidFill>
                <a:sym typeface="+mn-ea"/>
              </a:rPr>
              <a:t>networks </a:t>
            </a:r>
            <a:r>
              <a:rPr lang="en-US" altLang="zh-CN" sz="2000" dirty="0">
                <a:solidFill>
                  <a:schemeClr val="tx1">
                    <a:lumMod val="95000"/>
                    <a:lumOff val="5000"/>
                  </a:schemeClr>
                </a:solidFill>
                <a:sym typeface="+mn-ea"/>
              </a:rPr>
              <a:t>JSON file .</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networks format</a:t>
            </a:r>
            <a:endParaRPr lang="en-US" altLang="zh-CN" sz="2000"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 {'r'+'route_ID': [route_ID, ...], ... }</a:t>
            </a:r>
            <a:endParaRPr lang="en-US" altLang="zh-CN" sz="2000" i="1"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 {'r1': [0, 2], 'r2': [1, 3, 4], ... }</a:t>
            </a:r>
            <a:endParaRPr lang="en-US" altLang="zh-CN" sz="2000" b="1" i="1" dirty="0">
              <a:solidFill>
                <a:schemeClr val="tx1">
                  <a:lumMod val="95000"/>
                  <a:lumOff val="5000"/>
                </a:schemeClr>
              </a:solidFill>
              <a:sym typeface="+mn-ea"/>
            </a:endParaRPr>
          </a:p>
        </p:txBody>
      </p:sp>
      <p:sp>
        <p:nvSpPr>
          <p:cNvPr id="6" name="内容占位符 2"/>
          <p:cNvSpPr>
            <a:spLocks noGrp="1"/>
          </p:cNvSpPr>
          <p:nvPr/>
        </p:nvSpPr>
        <p:spPr>
          <a:xfrm>
            <a:off x="407670" y="3399155"/>
            <a:ext cx="10002520" cy="336677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Each node is both a </a:t>
            </a:r>
            <a:r>
              <a:rPr lang="en-US" altLang="zh-CN" sz="2000" b="1" dirty="0">
                <a:solidFill>
                  <a:schemeClr val="tx1">
                    <a:lumMod val="95000"/>
                    <a:lumOff val="5000"/>
                  </a:schemeClr>
                </a:solidFill>
                <a:sym typeface="+mn-ea"/>
              </a:rPr>
              <a:t>producer</a:t>
            </a:r>
            <a:r>
              <a:rPr lang="en-US" altLang="zh-CN" sz="2000" dirty="0">
                <a:solidFill>
                  <a:schemeClr val="tx1">
                    <a:lumMod val="95000"/>
                    <a:lumOff val="5000"/>
                  </a:schemeClr>
                </a:solidFill>
                <a:sym typeface="+mn-ea"/>
              </a:rPr>
              <a:t> and a </a:t>
            </a:r>
            <a:r>
              <a:rPr lang="en-US" altLang="zh-CN" sz="2000" b="1" dirty="0">
                <a:solidFill>
                  <a:schemeClr val="tx1">
                    <a:lumMod val="95000"/>
                    <a:lumOff val="5000"/>
                  </a:schemeClr>
                </a:solidFill>
                <a:sym typeface="+mn-ea"/>
              </a:rPr>
              <a:t>consumer</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endParaRPr>
          </a:p>
          <a:p>
            <a:pPr algn="just">
              <a:buFont typeface="Wingdings" panose="05000000000000000000" pitchFamily="2" charset="2"/>
              <a:buChar char="l"/>
            </a:pPr>
            <a:r>
              <a:rPr lang="en-US" altLang="zh-CN" sz="2000" b="1" dirty="0">
                <a:solidFill>
                  <a:schemeClr val="tx1">
                    <a:lumMod val="95000"/>
                    <a:lumOff val="5000"/>
                  </a:schemeClr>
                </a:solidFill>
                <a:sym typeface="+mn-ea"/>
              </a:rPr>
              <a:t>router ID</a:t>
            </a:r>
            <a:r>
              <a:rPr lang="en-US" altLang="zh-CN" sz="2000" dirty="0">
                <a:solidFill>
                  <a:schemeClr val="tx1">
                    <a:lumMod val="95000"/>
                    <a:lumOff val="5000"/>
                  </a:schemeClr>
                </a:solidFill>
                <a:sym typeface="+mn-ea"/>
              </a:rPr>
              <a:t> = </a:t>
            </a:r>
            <a:r>
              <a:rPr lang="en-US" altLang="zh-CN" sz="2000" b="1" dirty="0">
                <a:solidFill>
                  <a:schemeClr val="tx1">
                    <a:lumMod val="95000"/>
                    <a:lumOff val="5000"/>
                  </a:schemeClr>
                </a:solidFill>
                <a:sym typeface="+mn-ea"/>
              </a:rPr>
              <a:t>consumer ID =</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0 1 ... 11</a:t>
            </a:r>
            <a:endParaRPr lang="en-US" altLang="zh-CN" sz="2000" b="1" dirty="0">
              <a:solidFill>
                <a:schemeClr val="tx1">
                  <a:lumMod val="95000"/>
                  <a:lumOff val="5000"/>
                </a:schemeClr>
              </a:solidFill>
              <a:sym typeface="+mn-ea"/>
            </a:endParaRPr>
          </a:p>
          <a:p>
            <a:pPr lvl="0" algn="just">
              <a:buFont typeface="Wingdings" panose="05000000000000000000" charset="0"/>
              <a:buChar char="l"/>
            </a:pPr>
            <a:r>
              <a:rPr lang="en-US" altLang="zh-CN" sz="2000" dirty="0">
                <a:solidFill>
                  <a:schemeClr val="tx1">
                    <a:lumMod val="95000"/>
                    <a:lumOff val="5000"/>
                  </a:schemeClr>
                </a:solidFill>
                <a:sym typeface="+mn-ea"/>
              </a:rPr>
              <a:t>As a </a:t>
            </a:r>
            <a:r>
              <a:rPr lang="en-US" altLang="zh-CN" sz="2000" b="1" dirty="0">
                <a:solidFill>
                  <a:schemeClr val="tx1">
                    <a:lumMod val="95000"/>
                    <a:lumOff val="5000"/>
                  </a:schemeClr>
                </a:solidFill>
                <a:sym typeface="+mn-ea"/>
              </a:rPr>
              <a:t>producer</a:t>
            </a:r>
            <a:r>
              <a:rPr lang="en-US" altLang="zh-CN" sz="2000" dirty="0">
                <a:solidFill>
                  <a:schemeClr val="tx1">
                    <a:lumMod val="95000"/>
                    <a:lumOff val="5000"/>
                  </a:schemeClr>
                </a:solidFill>
                <a:sym typeface="+mn-ea"/>
              </a:rPr>
              <a:t>, router0 will publish the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with its own router name prefix, for example </a:t>
            </a:r>
            <a:r>
              <a:rPr lang="en-US" altLang="zh-CN" sz="2000" i="1" dirty="0">
                <a:solidFill>
                  <a:schemeClr val="tx1">
                    <a:lumMod val="95000"/>
                    <a:lumOff val="5000"/>
                  </a:schemeClr>
                </a:solidFill>
                <a:sym typeface="+mn-ea"/>
              </a:rPr>
              <a:t>'r0/'</a:t>
            </a:r>
            <a:r>
              <a:rPr lang="en-US" altLang="zh-CN" sz="2000" dirty="0">
                <a:solidFill>
                  <a:schemeClr val="tx1">
                    <a:lumMod val="95000"/>
                    <a:lumOff val="5000"/>
                  </a:schemeClr>
                </a:solidFill>
                <a:sym typeface="+mn-ea"/>
              </a:rPr>
              <a:t>. Each producer publishes 100 pieces of content, such as </a:t>
            </a:r>
            <a:r>
              <a:rPr lang="en-US" altLang="zh-CN" sz="2000" i="1" dirty="0">
                <a:solidFill>
                  <a:schemeClr val="tx1">
                    <a:lumMod val="95000"/>
                    <a:lumOff val="5000"/>
                  </a:schemeClr>
                </a:solidFill>
                <a:sym typeface="+mn-ea"/>
              </a:rPr>
              <a:t>'r0/00-99'</a:t>
            </a:r>
            <a:r>
              <a:rPr lang="en-US" altLang="zh-CN" sz="2000" dirty="0">
                <a:solidFill>
                  <a:schemeClr val="tx1">
                    <a:lumMod val="95000"/>
                    <a:lumOff val="5000"/>
                  </a:schemeClr>
                </a:solidFill>
                <a:sym typeface="+mn-ea"/>
              </a:rPr>
              <a:t>. You can read from the </a:t>
            </a:r>
            <a:r>
              <a:rPr lang="en-US" altLang="zh-CN" sz="2000" b="1" dirty="0">
                <a:solidFill>
                  <a:schemeClr val="tx1">
                    <a:lumMod val="95000"/>
                    <a:lumOff val="5000"/>
                  </a:schemeClr>
                </a:solidFill>
                <a:sym typeface="+mn-ea"/>
              </a:rPr>
              <a:t>producer_contents </a:t>
            </a:r>
            <a:r>
              <a:rPr lang="en-US" altLang="zh-CN" sz="2000" dirty="0">
                <a:solidFill>
                  <a:schemeClr val="tx1">
                    <a:lumMod val="95000"/>
                    <a:lumOff val="5000"/>
                  </a:schemeClr>
                </a:solidFill>
                <a:sym typeface="+mn-ea"/>
              </a:rPr>
              <a:t>JSON file .</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producer_contents format </a:t>
            </a:r>
            <a:endParaRPr lang="en-US" altLang="zh-CN" sz="2000"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 {'r'+'route_ID': [content_name, ...], ... }</a:t>
            </a:r>
            <a:endParaRPr lang="en-US" altLang="zh-CN" sz="2000" i="1"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 {'r0': ['r0/00', 'r0/01', ..., 'r0/99'], 'r1': ['r1/00', 'r1/01', ..., 'r1/99'], ... }</a:t>
            </a:r>
            <a:endParaRPr lang="en-US" altLang="zh-CN" sz="2000" i="1" dirty="0">
              <a:solidFill>
                <a:schemeClr val="tx1">
                  <a:lumMod val="95000"/>
                  <a:lumOff val="5000"/>
                </a:schemeClr>
              </a:solidFill>
              <a:sym typeface="+mn-ea"/>
            </a:endParaRPr>
          </a:p>
          <a:p>
            <a:pPr lvl="0" algn="just">
              <a:buFont typeface="Wingdings" panose="05000000000000000000" charset="0"/>
              <a:buChar char="l"/>
            </a:pPr>
            <a:endParaRPr lang="en-US" altLang="zh-CN" sz="2000" i="1" dirty="0">
              <a:solidFill>
                <a:schemeClr val="tx1">
                  <a:lumMod val="95000"/>
                  <a:lumOff val="5000"/>
                </a:schemeClr>
              </a:solidFill>
              <a:sym typeface="+mn-ea"/>
            </a:endParaRPr>
          </a:p>
        </p:txBody>
      </p:sp>
      <p:sp>
        <p:nvSpPr>
          <p:cNvPr id="16" name="椭圆形标注 15"/>
          <p:cNvSpPr/>
          <p:nvPr/>
        </p:nvSpPr>
        <p:spPr>
          <a:xfrm>
            <a:off x="7009765" y="118046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3" name="内容占位符 2"/>
          <p:cNvSpPr>
            <a:spLocks noGrp="1"/>
          </p:cNvSpPr>
          <p:nvPr>
            <p:ph idx="1"/>
          </p:nvPr>
        </p:nvSpPr>
        <p:spPr>
          <a:xfrm>
            <a:off x="407670" y="612140"/>
            <a:ext cx="4544060" cy="271335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As a </a:t>
            </a:r>
            <a:r>
              <a:rPr lang="en-US" altLang="zh-CN" sz="2000" b="1" dirty="0">
                <a:solidFill>
                  <a:schemeClr val="tx1">
                    <a:lumMod val="95000"/>
                    <a:lumOff val="5000"/>
                  </a:schemeClr>
                </a:solidFill>
                <a:sym typeface="+mn-ea"/>
              </a:rPr>
              <a:t>consumer</a:t>
            </a:r>
            <a:r>
              <a:rPr lang="en-US" altLang="zh-CN" sz="2000" dirty="0">
                <a:solidFill>
                  <a:schemeClr val="tx1">
                    <a:lumMod val="95000"/>
                    <a:lumOff val="5000"/>
                  </a:schemeClr>
                </a:solidFill>
                <a:sym typeface="+mn-ea"/>
              </a:rPr>
              <a:t>, router1can send out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to request any content name with a router name prefix, such as </a:t>
            </a:r>
            <a:r>
              <a:rPr lang="en-US" altLang="zh-CN" sz="2000" i="1" dirty="0">
                <a:solidFill>
                  <a:schemeClr val="tx1">
                    <a:lumMod val="95000"/>
                    <a:lumOff val="5000"/>
                  </a:schemeClr>
                </a:solidFill>
                <a:sym typeface="+mn-ea"/>
              </a:rPr>
              <a:t>'r1/88'</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All routers simultaneously send out </a:t>
            </a:r>
            <a:r>
              <a:rPr lang="en-US" altLang="zh-CN" sz="2000" b="1" i="1" dirty="0">
                <a:solidFill>
                  <a:srgbClr val="FF0000"/>
                </a:solidFill>
                <a:sym typeface="+mn-ea"/>
              </a:rPr>
              <a:t>N</a:t>
            </a:r>
            <a:r>
              <a:rPr lang="en-US" altLang="zh-CN" sz="2000" b="1" dirty="0">
                <a:solidFill>
                  <a:srgbClr val="FF0000"/>
                </a:solidFill>
                <a:sym typeface="+mn-ea"/>
              </a:rPr>
              <a:t> new interests / s</a:t>
            </a:r>
            <a:r>
              <a:rPr lang="en-US" altLang="zh-CN" sz="2000" dirty="0">
                <a:solidFill>
                  <a:schemeClr val="tx1">
                    <a:lumMod val="95000"/>
                    <a:lumOff val="5000"/>
                  </a:schemeClr>
                </a:solidFill>
                <a:sym typeface="+mn-ea"/>
              </a:rPr>
              <a:t> to the network. </a:t>
            </a:r>
            <a:endParaRPr lang="en-US" altLang="zh-CN" sz="2000" b="1" dirty="0">
              <a:solidFill>
                <a:schemeClr val="tx1">
                  <a:lumMod val="95000"/>
                  <a:lumOff val="5000"/>
                </a:schemeClr>
              </a:solidFill>
              <a:sym typeface="+mn-ea"/>
            </a:endParaRPr>
          </a:p>
          <a:p>
            <a:pPr algn="just">
              <a:buFont typeface="Wingdings" panose="05000000000000000000" pitchFamily="2" charset="2"/>
              <a:buChar char="l"/>
            </a:pPr>
            <a:endParaRPr lang="en-US" altLang="zh-CN" sz="2000" b="1" dirty="0">
              <a:solidFill>
                <a:schemeClr val="tx1">
                  <a:lumMod val="95000"/>
                  <a:lumOff val="5000"/>
                </a:schemeClr>
              </a:solidFill>
              <a:sym typeface="+mn-ea"/>
            </a:endParaRPr>
          </a:p>
        </p:txBody>
      </p:sp>
      <p:sp>
        <p:nvSpPr>
          <p:cNvPr id="6" name="内容占位符 2"/>
          <p:cNvSpPr>
            <a:spLocks noGrp="1"/>
          </p:cNvSpPr>
          <p:nvPr/>
        </p:nvSpPr>
        <p:spPr>
          <a:xfrm>
            <a:off x="407670" y="3233420"/>
            <a:ext cx="9843770" cy="363791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N</a:t>
            </a:r>
            <a:r>
              <a:rPr lang="en-US" altLang="zh-CN" sz="2000" dirty="0">
                <a:solidFill>
                  <a:schemeClr val="tx1">
                    <a:lumMod val="95000"/>
                    <a:lumOff val="5000"/>
                  </a:schemeClr>
                </a:solidFill>
                <a:sym typeface="+mn-ea"/>
              </a:rPr>
              <a:t> = </a:t>
            </a:r>
            <a:r>
              <a:rPr lang="en-US" altLang="zh-CN" sz="2000" i="1" dirty="0">
                <a:solidFill>
                  <a:schemeClr val="tx1">
                    <a:lumMod val="95000"/>
                    <a:lumOff val="5000"/>
                  </a:schemeClr>
                </a:solidFill>
                <a:sym typeface="+mn-ea"/>
              </a:rPr>
              <a:t>frequency</a:t>
            </a:r>
            <a:r>
              <a:rPr lang="en-US" altLang="zh-CN" sz="2000" dirty="0">
                <a:solidFill>
                  <a:schemeClr val="tx1">
                    <a:lumMod val="95000"/>
                    <a:lumOff val="5000"/>
                  </a:schemeClr>
                </a:solidFill>
                <a:sym typeface="+mn-ea"/>
              </a:rPr>
              <a:t>. You can read from the </a:t>
            </a:r>
            <a:r>
              <a:rPr lang="en-US" sz="2000" b="1" dirty="0" err="1">
                <a:latin typeface="Calibri" panose="020F0502020204030204" charset="0"/>
                <a:cs typeface="新細明體" panose="02020500000000000000" charset="-120"/>
                <a:sym typeface="+mn-ea"/>
              </a:rPr>
              <a:t>parameters </a:t>
            </a:r>
            <a:r>
              <a:rPr lang="en-US" sz="2000" dirty="0" err="1">
                <a:latin typeface="Calibri" panose="020F0502020204030204" charset="0"/>
                <a:cs typeface="新細明體" panose="02020500000000000000" charset="-120"/>
                <a:sym typeface="+mn-ea"/>
              </a:rPr>
              <a:t>and</a:t>
            </a:r>
            <a:r>
              <a:rPr lang="en-US" sz="2000" b="1" dirty="0" err="1">
                <a:latin typeface="Calibri" panose="020F0502020204030204" charset="0"/>
                <a:cs typeface="新細明體" panose="02020500000000000000" charset="-120"/>
                <a:sym typeface="+mn-ea"/>
              </a:rPr>
              <a:t> </a:t>
            </a:r>
            <a:r>
              <a:rPr lang="en-US" altLang="zh-CN" sz="2000" b="1" dirty="0">
                <a:solidFill>
                  <a:schemeClr val="tx1">
                    <a:lumMod val="95000"/>
                    <a:lumOff val="5000"/>
                  </a:schemeClr>
                </a:solidFill>
                <a:sym typeface="+mn-ea"/>
              </a:rPr>
              <a:t>interests </a:t>
            </a:r>
            <a:r>
              <a:rPr lang="en-US" altLang="zh-CN" sz="2000" dirty="0">
                <a:solidFill>
                  <a:schemeClr val="tx1">
                    <a:lumMod val="95000"/>
                    <a:lumOff val="5000"/>
                  </a:schemeClr>
                </a:solidFill>
                <a:sym typeface="+mn-ea"/>
              </a:rPr>
              <a:t>JSON file based on the </a:t>
            </a:r>
            <a:r>
              <a:rPr lang="en-US" altLang="zh-CN" sz="2000" i="1" dirty="0">
                <a:solidFill>
                  <a:schemeClr val="tx1">
                    <a:lumMod val="95000"/>
                    <a:lumOff val="5000"/>
                  </a:schemeClr>
                </a:solidFill>
                <a:sym typeface="+mn-ea"/>
              </a:rPr>
              <a:t>router name</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interests</a:t>
            </a:r>
            <a:r>
              <a:rPr lang="en-US" altLang="zh-CN" sz="2000" dirty="0">
                <a:solidFill>
                  <a:schemeClr val="tx1">
                    <a:lumMod val="95000"/>
                    <a:lumOff val="5000"/>
                  </a:schemeClr>
                </a:solidFill>
                <a:sym typeface="+mn-ea"/>
              </a:rPr>
              <a:t> has only </a:t>
            </a:r>
            <a:r>
              <a:rPr lang="en-US" altLang="zh-CN" sz="2000" i="1" dirty="0">
                <a:solidFill>
                  <a:schemeClr val="tx1">
                    <a:lumMod val="95000"/>
                    <a:lumOff val="5000"/>
                  </a:schemeClr>
                </a:solidFill>
                <a:sym typeface="+mn-ea"/>
              </a:rPr>
              <a:t>interest_ID</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You need to fill in other information according to the complete format of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en-US" altLang="zh-CN" sz="2000" dirty="0">
                <a:solidFill>
                  <a:schemeClr val="tx1">
                    <a:lumMod val="95000"/>
                    <a:lumOff val="5000"/>
                  </a:schemeClr>
                </a:solidFill>
                <a:sym typeface="+mn-ea"/>
              </a:rPr>
              <a:t>interests format</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{"r0":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0</a:t>
            </a:r>
            <a:r>
              <a:rPr lang="en-US" altLang="zh-CN" sz="2000" i="1" dirty="0">
                <a:solidFill>
                  <a:schemeClr val="tx1">
                    <a:lumMod val="95000"/>
                    <a:lumOff val="5000"/>
                  </a:schemeClr>
                </a:solidFill>
                <a:sym typeface="+mn-ea"/>
              </a:rPr>
              <a:t>000,'content_name':'</a:t>
            </a:r>
            <a:r>
              <a:rPr lang="en-US" altLang="zh-CN" sz="2000" i="1" dirty="0">
                <a:solidFill>
                  <a:schemeClr val="tx1">
                    <a:lumMod val="95000"/>
                    <a:lumOff val="5000"/>
                  </a:schemeClr>
                </a:solidFill>
                <a:ea typeface="SimSun" panose="02010600030101010101" pitchFamily="2" charset="-122"/>
                <a:sym typeface="+mn-ea"/>
              </a:rPr>
              <a:t>r1/3</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"r1":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1</a:t>
            </a:r>
            <a:r>
              <a:rPr lang="en-US" altLang="zh-CN" sz="2000" i="1" dirty="0">
                <a:solidFill>
                  <a:schemeClr val="tx1">
                    <a:lumMod val="95000"/>
                    <a:lumOff val="5000"/>
                  </a:schemeClr>
                </a:solidFill>
                <a:sym typeface="+mn-ea"/>
              </a:rPr>
              <a:t>000,'content_name':'</a:t>
            </a:r>
            <a:r>
              <a:rPr lang="en-US" altLang="zh-CN" sz="2000" i="1" dirty="0">
                <a:solidFill>
                  <a:schemeClr val="tx1">
                    <a:lumMod val="95000"/>
                    <a:lumOff val="5000"/>
                  </a:schemeClr>
                </a:solidFill>
                <a:ea typeface="SimSun" panose="02010600030101010101" pitchFamily="2" charset="-122"/>
                <a:sym typeface="+mn-ea"/>
              </a:rPr>
              <a:t>r9/2</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"r11":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11</a:t>
            </a:r>
            <a:r>
              <a:rPr lang="en-US" altLang="zh-CN" sz="2000" i="1" dirty="0">
                <a:solidFill>
                  <a:schemeClr val="tx1">
                    <a:lumMod val="95000"/>
                    <a:lumOff val="5000"/>
                  </a:schemeClr>
                </a:solidFill>
                <a:sym typeface="+mn-ea"/>
              </a:rPr>
              <a:t>00,'content_name':'</a:t>
            </a:r>
            <a:r>
              <a:rPr lang="en-US" altLang="zh-CN" sz="2000" i="1" dirty="0">
                <a:solidFill>
                  <a:schemeClr val="tx1">
                    <a:lumMod val="95000"/>
                    <a:lumOff val="5000"/>
                  </a:schemeClr>
                </a:solidFill>
                <a:ea typeface="SimSun" panose="02010600030101010101" pitchFamily="2" charset="-122"/>
                <a:sym typeface="+mn-ea"/>
              </a:rPr>
              <a:t>r6/7</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interest format</a:t>
            </a:r>
            <a:endParaRPr lang="en-US" altLang="zh-CN" sz="2000" dirty="0">
              <a:solidFill>
                <a:schemeClr val="tx1">
                  <a:lumMod val="95000"/>
                  <a:lumOff val="5000"/>
                </a:schemeClr>
              </a:solidFill>
              <a:sym typeface="+mn-ea"/>
            </a:endParaRP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{'type': 'interest', 'interest_ID': 0000, 'consumer_ID': 0, 'route_ID': 0, 'content_name': 'r0/00', 'interest_hop': 0, 'life_hop': 5, 'run_start_time': 0.0, 'path': 'p0/'</a:t>
            </a:r>
            <a:r>
              <a:rPr lang="en-US" altLang="zh-CN" sz="2000" i="1" dirty="0">
                <a:solidFill>
                  <a:srgbClr val="FF0000"/>
                </a:solidFill>
                <a:sym typeface="+mn-ea"/>
              </a:rPr>
              <a:t>, 'interest_start_time': </a:t>
            </a:r>
            <a:r>
              <a:rPr lang="zh-CN" altLang="en-US" sz="2000" i="1" dirty="0">
                <a:solidFill>
                  <a:srgbClr val="FF0000"/>
                </a:solidFill>
                <a:sym typeface="+mn-ea"/>
              </a:rPr>
              <a:t>16153576</a:t>
            </a:r>
            <a:r>
              <a:rPr lang="en-US" altLang="zh-CN" sz="2000" i="1" dirty="0">
                <a:solidFill>
                  <a:srgbClr val="FF0000"/>
                </a:solidFill>
                <a:sym typeface="+mn-ea"/>
              </a:rPr>
              <a:t>20, 'data_start_time': </a:t>
            </a:r>
            <a:r>
              <a:rPr lang="zh-CN" altLang="en-US" sz="2000" i="1" dirty="0">
                <a:solidFill>
                  <a:srgbClr val="FF0000"/>
                </a:solidFill>
                <a:sym typeface="+mn-ea"/>
              </a:rPr>
              <a:t>16153576</a:t>
            </a:r>
            <a:r>
              <a:rPr lang="en-US" altLang="zh-CN" sz="2000" i="1" dirty="0">
                <a:solidFill>
                  <a:srgbClr val="FF0000"/>
                </a:solidFill>
                <a:sym typeface="+mn-ea"/>
              </a:rPr>
              <a:t>34</a:t>
            </a:r>
            <a:r>
              <a:rPr lang="en-US" altLang="zh-CN" sz="2000" i="1"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p:txBody>
      </p:sp>
      <p:sp>
        <p:nvSpPr>
          <p:cNvPr id="16" name="椭圆形标注 15"/>
          <p:cNvSpPr/>
          <p:nvPr/>
        </p:nvSpPr>
        <p:spPr>
          <a:xfrm>
            <a:off x="7009765" y="118046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3" name="内容占位符 2"/>
          <p:cNvSpPr>
            <a:spLocks noGrp="1"/>
          </p:cNvSpPr>
          <p:nvPr>
            <p:ph idx="1"/>
          </p:nvPr>
        </p:nvSpPr>
        <p:spPr>
          <a:xfrm>
            <a:off x="407670" y="765175"/>
            <a:ext cx="4544060" cy="271335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You need to output the number of </a:t>
            </a:r>
            <a:r>
              <a:rPr lang="en-US" altLang="zh-CN" sz="2000" i="1" dirty="0">
                <a:solidFill>
                  <a:schemeClr val="tx1">
                    <a:lumMod val="95000"/>
                    <a:lumOff val="5000"/>
                  </a:schemeClr>
                </a:solidFill>
                <a:sym typeface="+mn-ea"/>
              </a:rPr>
              <a:t>interest packets</a:t>
            </a:r>
            <a:r>
              <a:rPr lang="en-US" altLang="zh-CN" sz="2000" dirty="0">
                <a:solidFill>
                  <a:schemeClr val="tx1">
                    <a:lumMod val="95000"/>
                    <a:lumOff val="5000"/>
                  </a:schemeClr>
                </a:solidFill>
                <a:sym typeface="+mn-ea"/>
              </a:rPr>
              <a:t> sent by each consumer. So that you can calculate the average response time.</a:t>
            </a:r>
            <a:endParaRPr lang="en-US" altLang="zh-CN" sz="2000" dirty="0">
              <a:solidFill>
                <a:schemeClr val="tx1">
                  <a:lumMod val="95000"/>
                  <a:lumOff val="5000"/>
                </a:schemeClr>
              </a:solidFill>
              <a:sym typeface="+mn-ea"/>
            </a:endParaRPr>
          </a:p>
        </p:txBody>
      </p:sp>
      <p:sp>
        <p:nvSpPr>
          <p:cNvPr id="6" name="内容占位符 2"/>
          <p:cNvSpPr>
            <a:spLocks noGrp="1"/>
          </p:cNvSpPr>
          <p:nvPr/>
        </p:nvSpPr>
        <p:spPr>
          <a:xfrm>
            <a:off x="407670" y="3081655"/>
            <a:ext cx="9483725" cy="337566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Interest Output.CSV format</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 [</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"Time"=str(int(time.time()-interest['run_start_time']), "Type"=interest['type'], "Interest_ID"='I'+str(interest['interest_ID']), "Consumer_ID"='C'+str(interest['consumer_ID']),  "Route_ID"='R'+str(interest['route_ID']), "Content_name"=interest['content_name'], "Interest_hop"=interest['interest_hop'], "Path"=interest['path'],"Result"=</a:t>
            </a:r>
            <a:r>
              <a:rPr lang="en-US" altLang="zh-CN" sz="2000" i="1" dirty="0">
                <a:solidFill>
                  <a:srgbClr val="FF0000"/>
                </a:solidFill>
                <a:sym typeface="+mn-ea"/>
              </a:rPr>
              <a:t>'Send Interest by Consumer', "Hit_cs"=0,"Miss_cs"=0, "interest_number"=5, "response_time"=0</a:t>
            </a:r>
            <a:endParaRPr lang="en-US" altLang="zh-CN" sz="2000" i="1" dirty="0">
              <a:solidFill>
                <a:srgbClr val="FF0000"/>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16" name="椭圆形标注 15"/>
          <p:cNvSpPr/>
          <p:nvPr/>
        </p:nvSpPr>
        <p:spPr>
          <a:xfrm>
            <a:off x="7009765" y="118046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3" name="内容占位符 2"/>
          <p:cNvSpPr>
            <a:spLocks noGrp="1"/>
          </p:cNvSpPr>
          <p:nvPr>
            <p:ph idx="1"/>
          </p:nvPr>
        </p:nvSpPr>
        <p:spPr>
          <a:xfrm>
            <a:off x="407670" y="765175"/>
            <a:ext cx="4544060" cy="23164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Get N in turn from the </a:t>
            </a:r>
            <a:r>
              <a:rPr lang="en-US" altLang="zh-CN" sz="2000" i="1" dirty="0">
                <a:solidFill>
                  <a:schemeClr val="tx1">
                    <a:lumMod val="95000"/>
                    <a:lumOff val="5000"/>
                  </a:schemeClr>
                </a:solidFill>
                <a:sym typeface="+mn-ea"/>
              </a:rPr>
              <a:t>interests</a:t>
            </a:r>
            <a:r>
              <a:rPr lang="en-US" altLang="zh-CN" sz="2000" dirty="0">
                <a:solidFill>
                  <a:schemeClr val="tx1">
                    <a:lumMod val="95000"/>
                    <a:lumOff val="5000"/>
                  </a:schemeClr>
                </a:solidFill>
                <a:sym typeface="+mn-ea"/>
              </a:rPr>
              <a:t> belonging to this router. And package them </a:t>
            </a:r>
            <a:r>
              <a:rPr lang="en-US" altLang="zh-CN" sz="2000" i="1" dirty="0">
                <a:solidFill>
                  <a:schemeClr val="tx1">
                    <a:lumMod val="95000"/>
                    <a:lumOff val="5000"/>
                  </a:schemeClr>
                </a:solidFill>
                <a:sym typeface="+mn-ea"/>
              </a:rPr>
              <a:t>start_packets</a:t>
            </a:r>
            <a:r>
              <a:rPr lang="en-US" altLang="zh-CN" sz="2000" dirty="0">
                <a:solidFill>
                  <a:schemeClr val="tx1">
                    <a:lumMod val="95000"/>
                    <a:lumOff val="5000"/>
                  </a:schemeClr>
                </a:solidFill>
                <a:sym typeface="+mn-ea"/>
              </a:rPr>
              <a:t>, and then hand them to the server to send them to the network.</a:t>
            </a:r>
            <a:endParaRPr lang="en-US" altLang="zh-CN" sz="2000" dirty="0">
              <a:solidFill>
                <a:schemeClr val="tx1">
                  <a:lumMod val="95000"/>
                  <a:lumOff val="5000"/>
                </a:schemeClr>
              </a:solidFill>
              <a:sym typeface="+mn-ea"/>
            </a:endParaRPr>
          </a:p>
        </p:txBody>
      </p:sp>
      <p:sp>
        <p:nvSpPr>
          <p:cNvPr id="6" name="内容占位符 2"/>
          <p:cNvSpPr>
            <a:spLocks noGrp="1"/>
          </p:cNvSpPr>
          <p:nvPr/>
        </p:nvSpPr>
        <p:spPr>
          <a:xfrm>
            <a:off x="407670" y="3178175"/>
            <a:ext cx="9843770" cy="337566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Interest packets format sent by consumer</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start_packets </a:t>
            </a:r>
            <a:endParaRPr lang="en-US" altLang="zh-CN" sz="2000"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 [{'type': 'interest', 'interest_ID': '0300', 'consumer_ID': 3, 'route_ID': 3, 'content_name': 'r7/01', 'interest_hop': 0, 'life_hop': 5, 'run_start_time': 1615357629, 'path': 'p3/'</a:t>
            </a:r>
            <a:r>
              <a:rPr lang="en-US" altLang="zh-CN" sz="2000" i="1" dirty="0">
                <a:solidFill>
                  <a:srgbClr val="FF0000"/>
                </a:solidFill>
                <a:sym typeface="+mn-ea"/>
              </a:rPr>
              <a:t>, 'interest_start_time': </a:t>
            </a:r>
            <a:r>
              <a:rPr lang="zh-CN" altLang="en-US" sz="2000" i="1" dirty="0">
                <a:solidFill>
                  <a:srgbClr val="FF0000"/>
                </a:solidFill>
                <a:sym typeface="+mn-ea"/>
              </a:rPr>
              <a:t>16153576</a:t>
            </a:r>
            <a:r>
              <a:rPr lang="en-US" altLang="zh-CN" sz="2000" i="1" dirty="0">
                <a:solidFill>
                  <a:srgbClr val="FF0000"/>
                </a:solidFill>
                <a:sym typeface="+mn-ea"/>
              </a:rPr>
              <a:t>20, 'data_start_time': </a:t>
            </a:r>
            <a:r>
              <a:rPr lang="zh-CN" altLang="en-US" sz="2000" i="1" dirty="0">
                <a:solidFill>
                  <a:srgbClr val="FF0000"/>
                </a:solidFill>
                <a:sym typeface="+mn-ea"/>
              </a:rPr>
              <a:t>16153576</a:t>
            </a:r>
            <a:r>
              <a:rPr lang="en-US" altLang="zh-CN" sz="2000" i="1" dirty="0">
                <a:solidFill>
                  <a:srgbClr val="FF0000"/>
                </a:solidFill>
                <a:sym typeface="+mn-ea"/>
              </a:rPr>
              <a:t>34</a:t>
            </a:r>
            <a:r>
              <a:rPr lang="en-US" altLang="zh-CN" sz="2000" i="1" dirty="0">
                <a:solidFill>
                  <a:schemeClr val="tx1">
                    <a:lumMod val="95000"/>
                    <a:lumOff val="5000"/>
                  </a:schemeClr>
                </a:solidFill>
                <a:sym typeface="+mn-ea"/>
              </a:rPr>
              <a:t>}, </a:t>
            </a:r>
            <a:endParaRPr lang="en-US" altLang="zh-CN" sz="2000" i="1"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marL="106680" lvl="0" indent="0">
              <a:buFont typeface="Wingdings" panose="05000000000000000000" charset="0"/>
              <a:buNone/>
            </a:pPr>
            <a:r>
              <a:rPr lang="en-US" altLang="zh-CN" sz="2000" i="1" dirty="0">
                <a:solidFill>
                  <a:schemeClr val="tx1">
                    <a:lumMod val="95000"/>
                    <a:lumOff val="5000"/>
                  </a:schemeClr>
                </a:solidFill>
                <a:sym typeface="+mn-ea"/>
              </a:rPr>
              <a:t>{'type': 'interest', 'interest_ID': '0304', 'consumer_ID': 3, 'route_ID': 3, 'content_name': 'r11/8', 'interest_hop': 0, 'life_hop': 5, 'run_start_time': 1615357629, 'path': 'p3/'</a:t>
            </a:r>
            <a:r>
              <a:rPr lang="en-US" altLang="zh-CN" sz="2000" i="1" dirty="0">
                <a:solidFill>
                  <a:srgbClr val="FF0000"/>
                </a:solidFill>
                <a:sym typeface="+mn-ea"/>
              </a:rPr>
              <a:t>, 'interest_start_time': </a:t>
            </a:r>
            <a:r>
              <a:rPr lang="zh-CN" altLang="en-US" sz="2000" i="1" dirty="0">
                <a:solidFill>
                  <a:srgbClr val="FF0000"/>
                </a:solidFill>
                <a:sym typeface="+mn-ea"/>
              </a:rPr>
              <a:t>16153576</a:t>
            </a:r>
            <a:r>
              <a:rPr lang="en-US" altLang="zh-CN" sz="2000" i="1" dirty="0">
                <a:solidFill>
                  <a:srgbClr val="FF0000"/>
                </a:solidFill>
                <a:sym typeface="+mn-ea"/>
              </a:rPr>
              <a:t>20, 'data_start_time': </a:t>
            </a:r>
            <a:r>
              <a:rPr lang="zh-CN" altLang="en-US" sz="2000" i="1" dirty="0">
                <a:solidFill>
                  <a:srgbClr val="FF0000"/>
                </a:solidFill>
                <a:sym typeface="+mn-ea"/>
              </a:rPr>
              <a:t>16153576</a:t>
            </a:r>
            <a:r>
              <a:rPr lang="en-US" altLang="zh-CN" sz="2000" i="1" dirty="0">
                <a:solidFill>
                  <a:srgbClr val="FF0000"/>
                </a:solidFill>
                <a:sym typeface="+mn-ea"/>
              </a:rPr>
              <a:t>34</a:t>
            </a: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p:txBody>
      </p:sp>
      <p:sp>
        <p:nvSpPr>
          <p:cNvPr id="16" name="椭圆形标注 15"/>
          <p:cNvSpPr/>
          <p:nvPr/>
        </p:nvSpPr>
        <p:spPr>
          <a:xfrm>
            <a:off x="7009765" y="1180465"/>
            <a:ext cx="1212850" cy="509270"/>
          </a:xfrm>
          <a:prstGeom prst="wedgeEllipseCallout">
            <a:avLst>
              <a:gd name="adj1" fmla="val -106178"/>
              <a:gd name="adj2" fmla="val 1658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165590" cy="5753735"/>
          </a:xfrm>
        </p:spPr>
        <p:txBody>
          <a:bodyPr/>
          <a:lstStyle/>
          <a:p>
            <a:pPr>
              <a:buFont typeface="Wingdings" panose="05000000000000000000" pitchFamily="2" charset="2"/>
              <a:buChar char="l"/>
            </a:pPr>
            <a:r>
              <a:rPr lang="en-US" altLang="zh-CN" sz="2200" dirty="0">
                <a:solidFill>
                  <a:schemeClr val="tx1">
                    <a:lumMod val="95000"/>
                    <a:lumOff val="5000"/>
                  </a:schemeClr>
                </a:solidFill>
              </a:rPr>
              <a:t>You should </a:t>
            </a:r>
            <a:r>
              <a:rPr lang="en-US" altLang="zh-CN" sz="2200" dirty="0">
                <a:solidFill>
                  <a:srgbClr val="FF0000"/>
                </a:solidFill>
              </a:rPr>
              <a:t>optimize</a:t>
            </a:r>
            <a:r>
              <a:rPr lang="en-US" altLang="zh-CN" sz="2200" dirty="0">
                <a:solidFill>
                  <a:schemeClr val="tx1">
                    <a:lumMod val="95000"/>
                    <a:lumOff val="5000"/>
                  </a:schemeClr>
                </a:solidFill>
              </a:rPr>
              <a:t> this CCN network based on </a:t>
            </a:r>
            <a:r>
              <a:rPr lang="en-US" altLang="zh-CN" sz="2200" b="1" dirty="0">
                <a:solidFill>
                  <a:srgbClr val="FF0000"/>
                </a:solidFill>
              </a:rPr>
              <a:t>project 2</a:t>
            </a:r>
            <a:r>
              <a:rPr lang="en-US" altLang="zh-CN" sz="2200" dirty="0">
                <a:solidFill>
                  <a:srgbClr val="FF0000"/>
                </a:solidFill>
              </a:rPr>
              <a:t>.</a:t>
            </a:r>
            <a:endParaRPr lang="en-US" altLang="zh-CN" sz="2200" dirty="0">
              <a:solidFill>
                <a:schemeClr val="tx1">
                  <a:lumMod val="95000"/>
                  <a:lumOff val="5000"/>
                </a:schemeClr>
              </a:solidFill>
            </a:endParaRPr>
          </a:p>
          <a:p>
            <a:pPr>
              <a:buFont typeface="Wingdings" panose="05000000000000000000" pitchFamily="2" charset="2"/>
              <a:buChar char="l"/>
            </a:pPr>
            <a:r>
              <a:rPr lang="en-US" altLang="zh-CN" sz="2200" b="1" dirty="0">
                <a:solidFill>
                  <a:srgbClr val="FF0000"/>
                </a:solidFill>
              </a:rPr>
              <a:t>1. </a:t>
            </a:r>
            <a:r>
              <a:rPr lang="en-US" altLang="zh-CN" sz="2200" b="1" dirty="0">
                <a:solidFill>
                  <a:srgbClr val="FF0000"/>
                </a:solidFill>
                <a:sym typeface="+mn-ea"/>
              </a:rPr>
              <a:t>Add cs.py and fib.py to CCN</a:t>
            </a:r>
            <a:endParaRPr lang="en-US" altLang="zh-CN" sz="2200" b="1" dirty="0">
              <a:solidFill>
                <a:srgbClr val="FF0000"/>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zh-CN" altLang="en-US" sz="2000" dirty="0">
                <a:solidFill>
                  <a:schemeClr val="tx1"/>
                </a:solidFill>
                <a:sym typeface="+mn-ea"/>
              </a:rPr>
              <a:t> interest.py、data.py、forward.py、ps.py、pit.py、</a:t>
            </a:r>
            <a:r>
              <a:rPr lang="en-US" altLang="zh-CN" sz="2000" dirty="0">
                <a:solidFill>
                  <a:srgbClr val="FF0000"/>
                </a:solidFill>
                <a:sym typeface="+mn-ea"/>
              </a:rPr>
              <a:t>cs</a:t>
            </a:r>
            <a:r>
              <a:rPr lang="zh-CN" altLang="en-US" sz="2000" dirty="0">
                <a:solidFill>
                  <a:srgbClr val="FF0000"/>
                </a:solidFill>
                <a:sym typeface="+mn-ea"/>
              </a:rPr>
              <a:t>.py、fib.py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a:t>
            </a:r>
            <a:endParaRPr lang="en-US" altLang="zh-CN" sz="2200" b="1" dirty="0">
              <a:solidFill>
                <a:schemeClr val="tx1">
                  <a:lumMod val="95000"/>
                  <a:lumOff val="5000"/>
                </a:schemeClr>
              </a:solidFill>
              <a:sym typeface="+mn-ea"/>
            </a:endParaRPr>
          </a:p>
          <a:p>
            <a:pPr>
              <a:buFont typeface="Wingdings" panose="05000000000000000000" pitchFamily="2" charset="2"/>
              <a:buChar char="l"/>
            </a:pPr>
            <a:r>
              <a:rPr lang="en-US" altLang="zh-CN" sz="2200" b="1" dirty="0">
                <a:solidFill>
                  <a:schemeClr val="tx1">
                    <a:lumMod val="95000"/>
                    <a:lumOff val="5000"/>
                  </a:schemeClr>
                </a:solidFill>
                <a:sym typeface="+mn-ea"/>
              </a:rPr>
              <a:t>2. </a:t>
            </a:r>
            <a:r>
              <a:rPr lang="en-US" altLang="zh-CN" sz="2200" b="1" dirty="0" err="1">
                <a:solidFill>
                  <a:schemeClr val="tx1">
                    <a:lumMod val="95000"/>
                    <a:lumOff val="5000"/>
                  </a:schemeClr>
                </a:solidFill>
                <a:sym typeface="+mn-ea"/>
              </a:rPr>
              <a:t>Creat</a:t>
            </a:r>
            <a:r>
              <a:rPr lang="en-US" altLang="zh-CN" sz="2200" b="1" dirty="0">
                <a:solidFill>
                  <a:schemeClr val="tx1">
                    <a:lumMod val="95000"/>
                    <a:lumOff val="5000"/>
                  </a:schemeClr>
                </a:solidFill>
                <a:sym typeface="+mn-ea"/>
              </a:rPr>
              <a:t> two tables</a:t>
            </a:r>
            <a:endParaRPr lang="en-US" altLang="zh-CN" sz="2200" b="1" dirty="0">
              <a:solidFill>
                <a:schemeClr val="tx1">
                  <a:lumMod val="95000"/>
                  <a:lumOff val="5000"/>
                </a:schemeClr>
              </a:solidFill>
              <a:sym typeface="+mn-ea"/>
            </a:endParaRPr>
          </a:p>
          <a:p>
            <a:pPr marL="106680" indent="0">
              <a:buFont typeface="Wingdings" panose="05000000000000000000" pitchFamily="2" charset="2"/>
              <a:buNone/>
            </a:pPr>
            <a:r>
              <a:rPr lang="en-US" altLang="zh-CN" sz="2200" b="1" dirty="0">
                <a:solidFill>
                  <a:schemeClr val="tx1">
                    <a:lumMod val="95000"/>
                    <a:lumOff val="5000"/>
                  </a:schemeClr>
                </a:solidFill>
              </a:rPr>
              <a:t>         </a:t>
            </a:r>
            <a:r>
              <a:rPr lang="en-US" altLang="zh-CN" sz="2000" dirty="0" err="1">
                <a:solidFill>
                  <a:schemeClr val="tx1"/>
                </a:solidFill>
              </a:rPr>
              <a:t>Queue、PS</a:t>
            </a:r>
            <a:r>
              <a:rPr lang="en-US" altLang="zh-CN" sz="2000" dirty="0" err="1">
                <a:solidFill>
                  <a:schemeClr val="tx1"/>
                </a:solidFill>
                <a:sym typeface="+mn-ea"/>
              </a:rPr>
              <a:t>、</a:t>
            </a:r>
            <a:r>
              <a:rPr lang="en-US" altLang="zh-CN" sz="2000" dirty="0" err="1">
                <a:solidFill>
                  <a:schemeClr val="tx1"/>
                </a:solidFill>
              </a:rPr>
              <a:t>PIT、</a:t>
            </a:r>
            <a:r>
              <a:rPr lang="en-US" altLang="zh-CN" sz="2000" dirty="0" err="1">
                <a:solidFill>
                  <a:srgbClr val="FF0000"/>
                </a:solidFill>
                <a:sym typeface="+mn-ea"/>
              </a:rPr>
              <a:t>CS、</a:t>
            </a:r>
            <a:r>
              <a:rPr lang="en-US" altLang="zh-CN" sz="2000" dirty="0" err="1">
                <a:solidFill>
                  <a:srgbClr val="FF0000"/>
                </a:solidFill>
              </a:rPr>
              <a:t>FIB</a:t>
            </a:r>
            <a:endParaRPr lang="en-US" altLang="zh-CN" sz="2000" dirty="0">
              <a:solidFill>
                <a:schemeClr val="tx1">
                  <a:lumMod val="95000"/>
                  <a:lumOff val="5000"/>
                </a:schemeClr>
              </a:solidFill>
            </a:endParaRPr>
          </a:p>
          <a:p>
            <a:pPr marL="106680" indent="0">
              <a:buFont typeface="Wingdings" panose="05000000000000000000" pitchFamily="2" charset="2"/>
              <a:buNone/>
            </a:pPr>
            <a:r>
              <a:rPr lang="en-US" altLang="zh-CN" sz="2000" b="1" dirty="0">
                <a:solidFill>
                  <a:schemeClr val="tx1">
                    <a:lumMod val="95000"/>
                    <a:lumOff val="5000"/>
                  </a:schemeClr>
                </a:solidFill>
                <a:ea typeface="SimSun" panose="02010600030101010101" pitchFamily="2" charset="-122"/>
                <a:sym typeface="+mn-ea"/>
              </a:rPr>
              <a:t>Tip:</a:t>
            </a:r>
            <a:r>
              <a:rPr lang="en-US" altLang="zh-CN" sz="2000" dirty="0">
                <a:solidFill>
                  <a:schemeClr val="tx1">
                    <a:lumMod val="95000"/>
                    <a:lumOff val="5000"/>
                  </a:schemeClr>
                </a:solidFill>
                <a:ea typeface="SimSun" panose="02010600030101010101" pitchFamily="2" charset="-122"/>
                <a:sym typeface="+mn-ea"/>
              </a:rPr>
              <a:t> </a:t>
            </a:r>
            <a:endParaRPr lang="en-US" altLang="zh-CN" sz="2000" dirty="0">
              <a:solidFill>
                <a:schemeClr val="tx1">
                  <a:lumMod val="95000"/>
                  <a:lumOff val="5000"/>
                </a:schemeClr>
              </a:solidFill>
              <a:ea typeface="SimSun" panose="02010600030101010101" pitchFamily="2" charset="-122"/>
              <a:sym typeface="+mn-ea"/>
            </a:endParaRPr>
          </a:p>
          <a:p>
            <a:pPr marL="106680" indent="0" algn="just">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a:t>
            </a:r>
            <a:r>
              <a:rPr lang="en-US" altLang="zh-CN" sz="2000" dirty="0">
                <a:solidFill>
                  <a:srgbClr val="FF0000"/>
                </a:solidFill>
                <a:ea typeface="SimSun" panose="02010600030101010101" pitchFamily="2" charset="-122"/>
                <a:sym typeface="+mn-ea"/>
              </a:rPr>
              <a:t>In Project 3, CS and FIB are used to optimize CCN.</a:t>
            </a:r>
            <a:r>
              <a:rPr lang="en-US" altLang="zh-CN" sz="2000" dirty="0">
                <a:solidFill>
                  <a:schemeClr val="tx1">
                    <a:lumMod val="95000"/>
                    <a:lumOff val="5000"/>
                  </a:schemeClr>
                </a:solidFill>
                <a:ea typeface="SimSun" panose="02010600030101010101" pitchFamily="2" charset="-122"/>
                <a:sym typeface="+mn-ea"/>
              </a:rPr>
              <a:t> That is to say, the interest packet goes to the PS to find whether there is matching content data, and </a:t>
            </a:r>
            <a:r>
              <a:rPr lang="en-US" altLang="zh-CN" sz="2000" dirty="0">
                <a:solidFill>
                  <a:srgbClr val="FF0000"/>
                </a:solidFill>
                <a:ea typeface="SimSun" panose="02010600030101010101" pitchFamily="2" charset="-122"/>
                <a:sym typeface="+mn-ea"/>
              </a:rPr>
              <a:t>also to the CS to find whether there is matching content data. CS does cache the content data in the data packet. </a:t>
            </a:r>
            <a:endParaRPr lang="en-US" altLang="zh-CN" sz="2000"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a:t>
            </a:r>
            <a:r>
              <a:rPr lang="en-US" altLang="zh-CN" sz="2000" dirty="0">
                <a:solidFill>
                  <a:srgbClr val="FF0000"/>
                </a:solidFill>
                <a:ea typeface="SimSun" panose="02010600030101010101" pitchFamily="2" charset="-122"/>
                <a:sym typeface="+mn-ea"/>
              </a:rPr>
              <a:t>FIB is recorded routing information of data packet. </a:t>
            </a:r>
            <a:endParaRPr lang="en-US" altLang="zh-CN" sz="2000"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When the interest packet needs to be forwarded, it is sent to all its neighbors by broadcasting, and you can read the network to obtain neighbor connection information.</a:t>
            </a: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8" name="矩形 7"/>
          <p:cNvSpPr/>
          <p:nvPr/>
        </p:nvSpPr>
        <p:spPr>
          <a:xfrm>
            <a:off x="7741920" y="176149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endParaRPr lang="en-US" altLang="zh-CN"/>
          </a:p>
        </p:txBody>
      </p:sp>
      <p:cxnSp>
        <p:nvCxnSpPr>
          <p:cNvPr id="10" name="直接箭头连接符 9"/>
          <p:cNvCxnSpPr>
            <a:stCxn id="20" idx="3"/>
            <a:endCxn id="8" idx="1"/>
          </p:cNvCxnSpPr>
          <p:nvPr/>
        </p:nvCxnSpPr>
        <p:spPr>
          <a:xfrm flipV="1">
            <a:off x="6885940" y="192087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802370" y="262763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8775700" y="163957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endParaRPr lang="en-US" altLang="zh-CN"/>
          </a:p>
        </p:txBody>
      </p:sp>
      <p:cxnSp>
        <p:nvCxnSpPr>
          <p:cNvPr id="15" name="直接箭头连接符 14"/>
          <p:cNvCxnSpPr/>
          <p:nvPr/>
        </p:nvCxnSpPr>
        <p:spPr>
          <a:xfrm>
            <a:off x="8519795" y="191833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397365" y="220281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69085"/>
            <a:ext cx="728345" cy="306705"/>
          </a:xfrm>
          <a:prstGeom prst="rect">
            <a:avLst/>
          </a:prstGeom>
          <a:noFill/>
        </p:spPr>
        <p:txBody>
          <a:bodyPr wrap="square" rtlCol="0">
            <a:spAutoFit/>
          </a:bodyPr>
          <a:lstStyle/>
          <a:p>
            <a:r>
              <a:rPr lang="en-US" altLang="zh-CN"/>
              <a:t>packet</a:t>
            </a:r>
            <a:endParaRPr lang="en-US" altLang="zh-CN"/>
          </a:p>
        </p:txBody>
      </p: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30" name="文本框 29"/>
          <p:cNvSpPr txBox="1"/>
          <p:nvPr/>
        </p:nvSpPr>
        <p:spPr>
          <a:xfrm>
            <a:off x="9475470" y="220281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133" name="椭圆形标注 132"/>
          <p:cNvSpPr/>
          <p:nvPr/>
        </p:nvSpPr>
        <p:spPr>
          <a:xfrm>
            <a:off x="10137140" y="236601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data</a:t>
            </a:r>
            <a:endParaRPr lang="en-US" altLang="zh-CN"/>
          </a:p>
        </p:txBody>
      </p:sp>
      <p:sp>
        <p:nvSpPr>
          <p:cNvPr id="3" name="内容占位符 2"/>
          <p:cNvSpPr>
            <a:spLocks noGrp="1"/>
          </p:cNvSpPr>
          <p:nvPr>
            <p:ph idx="1"/>
          </p:nvPr>
        </p:nvSpPr>
        <p:spPr>
          <a:xfrm>
            <a:off x="407670" y="765175"/>
            <a:ext cx="4544060" cy="194246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When the accept receives a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it needs to read the </a:t>
            </a:r>
            <a:r>
              <a:rPr lang="en-US" altLang="zh-CN" sz="2000" i="1" dirty="0">
                <a:solidFill>
                  <a:schemeClr val="tx1">
                    <a:lumMod val="95000"/>
                    <a:lumOff val="5000"/>
                  </a:schemeClr>
                </a:solidFill>
                <a:sym typeface="+mn-ea"/>
              </a:rPr>
              <a:t>type</a:t>
            </a:r>
            <a:r>
              <a:rPr lang="en-US" altLang="zh-CN" sz="2000" dirty="0">
                <a:solidFill>
                  <a:schemeClr val="tx1">
                    <a:lumMod val="95000"/>
                    <a:lumOff val="5000"/>
                  </a:schemeClr>
                </a:solidFill>
                <a:sym typeface="+mn-ea"/>
              </a:rPr>
              <a:t> of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and determine whether it is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or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p:txBody>
      </p:sp>
      <p:sp>
        <p:nvSpPr>
          <p:cNvPr id="2" name="内容占位符 2"/>
          <p:cNvSpPr>
            <a:spLocks noGrp="1"/>
          </p:cNvSpPr>
          <p:nvPr/>
        </p:nvSpPr>
        <p:spPr>
          <a:xfrm>
            <a:off x="407670" y="3142615"/>
            <a:ext cx="9540875" cy="372999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lvl="0">
              <a:buFont typeface="Wingdings" panose="05000000000000000000" charset="0"/>
              <a:buChar char="l"/>
            </a:pPr>
            <a:r>
              <a:rPr lang="en-US" altLang="zh-CN" sz="2000" dirty="0">
                <a:solidFill>
                  <a:schemeClr val="tx1">
                    <a:lumMod val="95000"/>
                    <a:lumOff val="5000"/>
                  </a:schemeClr>
                </a:solidFill>
                <a:sym typeface="+mn-ea"/>
              </a:rPr>
              <a:t>If it is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you need to determine whether the </a:t>
            </a:r>
            <a:r>
              <a:rPr lang="en-US" altLang="zh-CN" sz="2000" i="1" dirty="0">
                <a:solidFill>
                  <a:schemeClr val="tx1">
                    <a:lumMod val="95000"/>
                    <a:lumOff val="5000"/>
                  </a:schemeClr>
                </a:solidFill>
                <a:sym typeface="+mn-ea"/>
              </a:rPr>
              <a:t>data_queue </a:t>
            </a:r>
            <a:r>
              <a:rPr lang="en-US" altLang="zh-CN" sz="2000" dirty="0">
                <a:solidFill>
                  <a:schemeClr val="tx1">
                    <a:lumMod val="95000"/>
                    <a:lumOff val="5000"/>
                  </a:schemeClr>
                </a:solidFill>
                <a:sym typeface="+mn-ea"/>
              </a:rPr>
              <a:t>size is greater than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You can read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a:t>
            </a:r>
            <a:r>
              <a:rPr lang="en-US" altLang="zh-CN" sz="2000" dirty="0">
                <a:solidFill>
                  <a:schemeClr val="tx1">
                    <a:lumMod val="95000"/>
                    <a:lumOff val="5000"/>
                  </a:schemeClr>
                </a:solidFill>
                <a:sym typeface="+mn-ea"/>
              </a:rPr>
              <a:t> JSON file.</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If it is YES, it indicates that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is full, and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droped and not stored in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If NO, then store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rgbClr val="FF0000"/>
                </a:solidFill>
                <a:ea typeface="SimSun" panose="02010600030101010101" pitchFamily="2" charset="-122"/>
                <a:sym typeface="+mn-ea"/>
              </a:rPr>
              <a:t>Their storage size is limited. In addition, the router takes the first packet to process each time.</a:t>
            </a:r>
            <a:endParaRPr lang="en-US" altLang="zh-CN" sz="2000" dirty="0">
              <a:solidFill>
                <a:srgbClr val="FF0000"/>
              </a:solidFill>
              <a:ea typeface="SimSun" panose="02010600030101010101" pitchFamily="2" charset="-122"/>
              <a:sym typeface="+mn-ea"/>
            </a:endParaRPr>
          </a:p>
          <a:p>
            <a:pPr lvl="0">
              <a:buFont typeface="Wingdings" panose="05000000000000000000" charset="0"/>
              <a:buChar char="l"/>
            </a:pPr>
            <a:r>
              <a:rPr lang="en-US" altLang="zh-CN" sz="2000" dirty="0">
                <a:solidFill>
                  <a:srgbClr val="FF0000"/>
                </a:solidFill>
                <a:ea typeface="SimSun" panose="02010600030101010101" pitchFamily="2" charset="-122"/>
                <a:sym typeface="+mn-ea"/>
              </a:rPr>
              <a:t>When the queue is full, you need to optimize how to update records. (FIFO, LRU, LFU, etc.)</a:t>
            </a:r>
            <a:endParaRPr lang="en-US" altLang="zh-CN" sz="2000" dirty="0">
              <a:solidFill>
                <a:srgbClr val="FF0000"/>
              </a:solidFill>
              <a:ea typeface="SimSun" panose="02010600030101010101" pitchFamily="2" charset="-122"/>
              <a:sym typeface="+mn-ea"/>
            </a:endParaRPr>
          </a:p>
          <a:p>
            <a:pPr lvl="0">
              <a:buFont typeface="Wingdings" panose="05000000000000000000" charset="0"/>
              <a:buChar char="l"/>
            </a:pPr>
            <a:endParaRPr lang="en-US" altLang="zh-CN" sz="2000" dirty="0">
              <a:solidFill>
                <a:schemeClr val="tx1">
                  <a:lumMod val="95000"/>
                  <a:lumOff val="5000"/>
                </a:schemeClr>
              </a:solidFill>
              <a:sym typeface="+mn-ea"/>
            </a:endParaRPr>
          </a:p>
        </p:txBody>
      </p:sp>
      <p:sp>
        <p:nvSpPr>
          <p:cNvPr id="16" name="椭圆形标注 15"/>
          <p:cNvSpPr/>
          <p:nvPr/>
        </p:nvSpPr>
        <p:spPr>
          <a:xfrm>
            <a:off x="7306945" y="1130300"/>
            <a:ext cx="1212850" cy="509270"/>
          </a:xfrm>
          <a:prstGeom prst="wedgeEllipseCallout">
            <a:avLst>
              <a:gd name="adj1" fmla="val -130366"/>
              <a:gd name="adj2" fmla="val 2019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8" name="矩形 7"/>
          <p:cNvSpPr/>
          <p:nvPr/>
        </p:nvSpPr>
        <p:spPr>
          <a:xfrm>
            <a:off x="7741920" y="176149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endParaRPr lang="en-US" altLang="zh-CN"/>
          </a:p>
        </p:txBody>
      </p:sp>
      <p:cxnSp>
        <p:nvCxnSpPr>
          <p:cNvPr id="10" name="直接箭头连接符 9"/>
          <p:cNvCxnSpPr>
            <a:stCxn id="20" idx="3"/>
            <a:endCxn id="8" idx="1"/>
          </p:cNvCxnSpPr>
          <p:nvPr/>
        </p:nvCxnSpPr>
        <p:spPr>
          <a:xfrm flipV="1">
            <a:off x="6885940" y="192087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717530" y="96012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4" name="菱形 13"/>
          <p:cNvSpPr/>
          <p:nvPr/>
        </p:nvSpPr>
        <p:spPr>
          <a:xfrm>
            <a:off x="8775700" y="163957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endParaRPr lang="en-US" altLang="zh-CN"/>
          </a:p>
        </p:txBody>
      </p:sp>
      <p:cxnSp>
        <p:nvCxnSpPr>
          <p:cNvPr id="15" name="直接箭头连接符 14"/>
          <p:cNvCxnSpPr/>
          <p:nvPr/>
        </p:nvCxnSpPr>
        <p:spPr>
          <a:xfrm>
            <a:off x="8519795" y="191833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9397365" y="143954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69085"/>
            <a:ext cx="728345" cy="306705"/>
          </a:xfrm>
          <a:prstGeom prst="rect">
            <a:avLst/>
          </a:prstGeom>
          <a:noFill/>
        </p:spPr>
        <p:txBody>
          <a:bodyPr wrap="square" rtlCol="0">
            <a:spAutoFit/>
          </a:bodyPr>
          <a:lstStyle/>
          <a:p>
            <a:r>
              <a:rPr lang="en-US" altLang="zh-CN"/>
              <a:t>packet</a:t>
            </a:r>
            <a:endParaRPr lang="en-US" altLang="zh-CN"/>
          </a:p>
        </p:txBody>
      </p: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8323580" y="79946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endParaRPr lang="en-US" altLang="zh-CN"/>
          </a:p>
        </p:txBody>
      </p:sp>
      <p:cxnSp>
        <p:nvCxnSpPr>
          <p:cNvPr id="28" name="直接箭头连接符 27"/>
          <p:cNvCxnSpPr>
            <a:stCxn id="27" idx="3"/>
            <a:endCxn id="12" idx="1"/>
          </p:cNvCxnSpPr>
          <p:nvPr/>
        </p:nvCxnSpPr>
        <p:spPr>
          <a:xfrm>
            <a:off x="10478770" y="1119505"/>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95790" y="138620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1" name="矩形 30"/>
          <p:cNvSpPr/>
          <p:nvPr/>
        </p:nvSpPr>
        <p:spPr>
          <a:xfrm>
            <a:off x="8727440" y="15240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32" name="直接箭头连接符 31"/>
          <p:cNvCxnSpPr>
            <a:stCxn id="27" idx="0"/>
            <a:endCxn id="31" idx="2"/>
          </p:cNvCxnSpPr>
          <p:nvPr/>
        </p:nvCxnSpPr>
        <p:spPr>
          <a:xfrm flipV="1">
            <a:off x="9404350" y="471170"/>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451975" y="47815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10193020" y="70294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134" name="椭圆形标注 133"/>
          <p:cNvSpPr/>
          <p:nvPr/>
        </p:nvSpPr>
        <p:spPr>
          <a:xfrm>
            <a:off x="6940550" y="22923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interest</a:t>
            </a:r>
            <a:endParaRPr lang="en-US" altLang="zh-CN"/>
          </a:p>
        </p:txBody>
      </p:sp>
      <p:sp>
        <p:nvSpPr>
          <p:cNvPr id="3" name="内容占位符 2"/>
          <p:cNvSpPr>
            <a:spLocks noGrp="1"/>
          </p:cNvSpPr>
          <p:nvPr>
            <p:ph idx="1"/>
          </p:nvPr>
        </p:nvSpPr>
        <p:spPr>
          <a:xfrm>
            <a:off x="407670" y="765175"/>
            <a:ext cx="4544060" cy="23164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is a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you need to read the </a:t>
            </a:r>
            <a:r>
              <a:rPr lang="en-US" altLang="zh-CN" sz="2000" i="1" dirty="0">
                <a:solidFill>
                  <a:schemeClr val="tx1">
                    <a:lumMod val="95000"/>
                    <a:lumOff val="5000"/>
                  </a:schemeClr>
                </a:solidFill>
                <a:sym typeface="+mn-ea"/>
              </a:rPr>
              <a:t>life_hop</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Then see if it is greater than 5. If YES, then drop the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Because we set an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to have a life cycle of only 5 hops in the network.</a:t>
            </a:r>
            <a:endParaRPr lang="en-US" altLang="zh-CN" sz="2000" dirty="0">
              <a:solidFill>
                <a:schemeClr val="tx1">
                  <a:lumMod val="95000"/>
                  <a:lumOff val="5000"/>
                </a:schemeClr>
              </a:solidFill>
              <a:sym typeface="+mn-ea"/>
            </a:endParaRPr>
          </a:p>
        </p:txBody>
      </p:sp>
      <p:sp>
        <p:nvSpPr>
          <p:cNvPr id="2" name="内容占位符 2"/>
          <p:cNvSpPr>
            <a:spLocks noGrp="1"/>
          </p:cNvSpPr>
          <p:nvPr/>
        </p:nvSpPr>
        <p:spPr>
          <a:xfrm>
            <a:off x="407670" y="3442335"/>
            <a:ext cx="10253345" cy="322834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lvl="0">
              <a:buFont typeface="Wingdings" panose="05000000000000000000" charset="0"/>
              <a:buChar char="l"/>
            </a:pPr>
            <a:r>
              <a:rPr lang="en-US" altLang="zh-CN" sz="2000" dirty="0">
                <a:solidFill>
                  <a:schemeClr val="tx1">
                    <a:lumMod val="95000"/>
                    <a:lumOff val="5000"/>
                  </a:schemeClr>
                </a:solidFill>
                <a:sym typeface="+mn-ea"/>
              </a:rPr>
              <a:t>If NO, you need to determine whether the </a:t>
            </a:r>
            <a:r>
              <a:rPr lang="en-US" altLang="zh-CN" sz="2000" i="1" dirty="0">
                <a:solidFill>
                  <a:schemeClr val="tx1">
                    <a:lumMod val="95000"/>
                    <a:lumOff val="5000"/>
                  </a:schemeClr>
                </a:solidFill>
                <a:sym typeface="+mn-ea"/>
              </a:rPr>
              <a:t>interest_queue </a:t>
            </a:r>
            <a:r>
              <a:rPr lang="en-US" altLang="zh-CN" sz="2000" dirty="0">
                <a:solidFill>
                  <a:schemeClr val="tx1">
                    <a:lumMod val="95000"/>
                    <a:lumOff val="5000"/>
                  </a:schemeClr>
                </a:solidFill>
                <a:sym typeface="+mn-ea"/>
              </a:rPr>
              <a:t>size is greater than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You can read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a:t>
            </a:r>
            <a:r>
              <a:rPr lang="en-US" altLang="zh-CN" sz="2000" dirty="0">
                <a:solidFill>
                  <a:schemeClr val="tx1">
                    <a:lumMod val="95000"/>
                    <a:lumOff val="5000"/>
                  </a:schemeClr>
                </a:solidFill>
                <a:sym typeface="+mn-ea"/>
              </a:rPr>
              <a:t> JSON file.</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If it is YES, it indicates that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is full, and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droped and not stored in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chemeClr val="tx1">
                    <a:lumMod val="95000"/>
                    <a:lumOff val="5000"/>
                  </a:schemeClr>
                </a:solidFill>
                <a:sym typeface="+mn-ea"/>
              </a:rPr>
              <a:t>If NO, then store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dirty="0">
                <a:solidFill>
                  <a:srgbClr val="FF0000"/>
                </a:solidFill>
                <a:ea typeface="SimSun" panose="02010600030101010101" pitchFamily="2" charset="-122"/>
                <a:sym typeface="+mn-ea"/>
              </a:rPr>
              <a:t>Their storage size is limited. In addition, the router takes the first packet to process each time.</a:t>
            </a:r>
            <a:endParaRPr lang="en-US" altLang="zh-CN" sz="2000" dirty="0">
              <a:solidFill>
                <a:srgbClr val="FF0000"/>
              </a:solidFill>
              <a:ea typeface="SimSun" panose="02010600030101010101" pitchFamily="2" charset="-122"/>
              <a:sym typeface="+mn-ea"/>
            </a:endParaRPr>
          </a:p>
          <a:p>
            <a:pPr lvl="0">
              <a:buFont typeface="Wingdings" panose="05000000000000000000" charset="0"/>
              <a:buChar char="l"/>
            </a:pPr>
            <a:r>
              <a:rPr lang="en-US" altLang="zh-CN" sz="2000" dirty="0">
                <a:solidFill>
                  <a:srgbClr val="FF0000"/>
                </a:solidFill>
                <a:ea typeface="SimSun" panose="02010600030101010101" pitchFamily="2" charset="-122"/>
                <a:sym typeface="+mn-ea"/>
              </a:rPr>
              <a:t>When the queue is full, you need to optimize how to update records. (FIFO, LRU, LFU, etc.)</a:t>
            </a:r>
            <a:endParaRPr lang="en-US" altLang="zh-CN" sz="2000" dirty="0">
              <a:solidFill>
                <a:srgbClr val="FF0000"/>
              </a:solidFill>
              <a:ea typeface="SimSun" panose="02010600030101010101" pitchFamily="2" charset="-122"/>
              <a:sym typeface="+mn-ea"/>
            </a:endParaRPr>
          </a:p>
          <a:p>
            <a:pPr lvl="0">
              <a:buFont typeface="Wingdings" panose="05000000000000000000" charset="0"/>
              <a:buChar char="l"/>
            </a:pPr>
            <a:endParaRPr lang="en-US" altLang="zh-CN" sz="2000" dirty="0">
              <a:solidFill>
                <a:schemeClr val="tx1">
                  <a:lumMod val="95000"/>
                  <a:lumOff val="5000"/>
                </a:schemeClr>
              </a:solidFill>
              <a:sym typeface="+mn-ea"/>
            </a:endParaRPr>
          </a:p>
        </p:txBody>
      </p:sp>
      <p:sp>
        <p:nvSpPr>
          <p:cNvPr id="5" name="矩形 4"/>
          <p:cNvSpPr/>
          <p:nvPr/>
        </p:nvSpPr>
        <p:spPr>
          <a:xfrm>
            <a:off x="8802370" y="262763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a:off x="9397365" y="220281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475470" y="220281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9" name="椭圆形标注 8"/>
          <p:cNvSpPr/>
          <p:nvPr/>
        </p:nvSpPr>
        <p:spPr>
          <a:xfrm>
            <a:off x="10137140" y="236601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data</a:t>
            </a:r>
            <a:endParaRPr lang="en-US" altLang="zh-CN"/>
          </a:p>
        </p:txBody>
      </p:sp>
      <p:sp>
        <p:nvSpPr>
          <p:cNvPr id="16" name="椭圆形标注 15"/>
          <p:cNvSpPr/>
          <p:nvPr/>
        </p:nvSpPr>
        <p:spPr>
          <a:xfrm>
            <a:off x="7306945" y="1130300"/>
            <a:ext cx="1212850" cy="509270"/>
          </a:xfrm>
          <a:prstGeom prst="wedgeEllipseCallout">
            <a:avLst>
              <a:gd name="adj1" fmla="val -130366"/>
              <a:gd name="adj2" fmla="val 2019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1397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8" name="矩形 7"/>
          <p:cNvSpPr/>
          <p:nvPr/>
        </p:nvSpPr>
        <p:spPr>
          <a:xfrm>
            <a:off x="7741920" y="175006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endParaRPr lang="en-US" altLang="zh-CN"/>
          </a:p>
        </p:txBody>
      </p:sp>
      <p:cxnSp>
        <p:nvCxnSpPr>
          <p:cNvPr id="10" name="直接箭头连接符 9"/>
          <p:cNvCxnSpPr>
            <a:stCxn id="20" idx="3"/>
            <a:endCxn id="8" idx="1"/>
          </p:cNvCxnSpPr>
          <p:nvPr/>
        </p:nvCxnSpPr>
        <p:spPr>
          <a:xfrm flipV="1">
            <a:off x="6885940" y="190944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717530" y="9486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3" name="矩形 12"/>
          <p:cNvSpPr/>
          <p:nvPr/>
        </p:nvSpPr>
        <p:spPr>
          <a:xfrm>
            <a:off x="8802370" y="261620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8775700" y="162814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endParaRPr lang="en-US" altLang="zh-CN"/>
          </a:p>
        </p:txBody>
      </p:sp>
      <p:cxnSp>
        <p:nvCxnSpPr>
          <p:cNvPr id="15" name="直接箭头连接符 14"/>
          <p:cNvCxnSpPr/>
          <p:nvPr/>
        </p:nvCxnSpPr>
        <p:spPr>
          <a:xfrm>
            <a:off x="8519795" y="190690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9397365" y="142811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397365" y="219138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5069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endParaRPr lang="en-US" altLang="zh-CN"/>
          </a:p>
        </p:txBody>
      </p:sp>
      <p:sp>
        <p:nvSpPr>
          <p:cNvPr id="22" name="矩形 21"/>
          <p:cNvSpPr/>
          <p:nvPr/>
        </p:nvSpPr>
        <p:spPr>
          <a:xfrm>
            <a:off x="5332730" y="85026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endParaRPr lang="en-US" altLang="zh-CN"/>
          </a:p>
        </p:txBody>
      </p:sp>
      <p:cxnSp>
        <p:nvCxnSpPr>
          <p:cNvPr id="24" name="直接箭头连接符 23"/>
          <p:cNvCxnSpPr>
            <a:stCxn id="22" idx="2"/>
            <a:endCxn id="20" idx="0"/>
          </p:cNvCxnSpPr>
          <p:nvPr/>
        </p:nvCxnSpPr>
        <p:spPr>
          <a:xfrm>
            <a:off x="6440805" y="116903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57655"/>
            <a:ext cx="728345" cy="306705"/>
          </a:xfrm>
          <a:prstGeom prst="rect">
            <a:avLst/>
          </a:prstGeom>
          <a:noFill/>
        </p:spPr>
        <p:txBody>
          <a:bodyPr wrap="square" rtlCol="0">
            <a:spAutoFit/>
          </a:bodyPr>
          <a:lstStyle/>
          <a:p>
            <a:r>
              <a:rPr lang="en-US" altLang="zh-CN"/>
              <a:t>packet</a:t>
            </a:r>
            <a:endParaRPr lang="en-US" altLang="zh-CN"/>
          </a:p>
        </p:txBody>
      </p:sp>
      <p:sp>
        <p:nvSpPr>
          <p:cNvPr id="26" name="文本框 25"/>
          <p:cNvSpPr txBox="1"/>
          <p:nvPr/>
        </p:nvSpPr>
        <p:spPr>
          <a:xfrm>
            <a:off x="5041265" y="132143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8323580" y="78803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endParaRPr lang="en-US" altLang="zh-CN"/>
          </a:p>
        </p:txBody>
      </p:sp>
      <p:cxnSp>
        <p:nvCxnSpPr>
          <p:cNvPr id="28" name="直接箭头连接符 27"/>
          <p:cNvCxnSpPr>
            <a:stCxn id="27" idx="3"/>
            <a:endCxn id="12" idx="1"/>
          </p:cNvCxnSpPr>
          <p:nvPr/>
        </p:nvCxnSpPr>
        <p:spPr>
          <a:xfrm>
            <a:off x="10478770" y="1108075"/>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95790" y="137477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0" name="文本框 29"/>
          <p:cNvSpPr txBox="1"/>
          <p:nvPr/>
        </p:nvSpPr>
        <p:spPr>
          <a:xfrm>
            <a:off x="9475470" y="219138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31" name="矩形 30"/>
          <p:cNvSpPr/>
          <p:nvPr/>
        </p:nvSpPr>
        <p:spPr>
          <a:xfrm>
            <a:off x="8727440" y="1409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32" name="直接箭头连接符 31"/>
          <p:cNvCxnSpPr>
            <a:stCxn id="27" idx="0"/>
            <a:endCxn id="31" idx="2"/>
          </p:cNvCxnSpPr>
          <p:nvPr/>
        </p:nvCxnSpPr>
        <p:spPr>
          <a:xfrm flipV="1">
            <a:off x="9404350" y="459740"/>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451975" y="4667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10193020" y="69151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3" name="文本框 122"/>
          <p:cNvSpPr txBox="1"/>
          <p:nvPr/>
        </p:nvSpPr>
        <p:spPr>
          <a:xfrm>
            <a:off x="5175250" y="165100"/>
            <a:ext cx="1319530" cy="368300"/>
          </a:xfrm>
          <a:prstGeom prst="rect">
            <a:avLst/>
          </a:prstGeom>
          <a:noFill/>
        </p:spPr>
        <p:txBody>
          <a:bodyPr wrap="square" rtlCol="0" anchor="t">
            <a:spAutoFit/>
          </a:bodyPr>
          <a:lstStyle/>
          <a:p>
            <a:pPr algn="ctr"/>
            <a:r>
              <a:rPr lang="en-US" sz="1800" b="1">
                <a:solidFill>
                  <a:srgbClr val="FF0000"/>
                </a:solidFill>
              </a:rPr>
              <a:t>Sever</a:t>
            </a:r>
            <a:endParaRPr lang="en-US" sz="1800" b="1">
              <a:solidFill>
                <a:srgbClr val="FF0000"/>
              </a:solidFill>
            </a:endParaRPr>
          </a:p>
        </p:txBody>
      </p:sp>
      <p:sp>
        <p:nvSpPr>
          <p:cNvPr id="133" name="椭圆形标注 132"/>
          <p:cNvSpPr/>
          <p:nvPr/>
        </p:nvSpPr>
        <p:spPr>
          <a:xfrm>
            <a:off x="10137140" y="235458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data</a:t>
            </a:r>
            <a:endParaRPr lang="en-US" altLang="zh-CN"/>
          </a:p>
        </p:txBody>
      </p:sp>
      <p:sp>
        <p:nvSpPr>
          <p:cNvPr id="134" name="椭圆形标注 133"/>
          <p:cNvSpPr/>
          <p:nvPr/>
        </p:nvSpPr>
        <p:spPr>
          <a:xfrm>
            <a:off x="6940550" y="21780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endParaRPr lang="en-US" altLang="zh-CN"/>
          </a:p>
          <a:p>
            <a:pPr algn="ctr"/>
            <a:r>
              <a:rPr lang="en-US" altLang="zh-CN"/>
              <a:t>drop interest</a:t>
            </a:r>
            <a:endParaRPr lang="en-US" altLang="zh-CN"/>
          </a:p>
        </p:txBody>
      </p:sp>
      <p:sp>
        <p:nvSpPr>
          <p:cNvPr id="3" name="内容占位符 2"/>
          <p:cNvSpPr>
            <a:spLocks noGrp="1"/>
          </p:cNvSpPr>
          <p:nvPr>
            <p:ph idx="1"/>
          </p:nvPr>
        </p:nvSpPr>
        <p:spPr>
          <a:xfrm>
            <a:off x="407670" y="765175"/>
            <a:ext cx="4544060" cy="361251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After the simulator runs for a fixed period of time, it exits. You can read </a:t>
            </a:r>
            <a:r>
              <a:rPr lang="en-US" altLang="zh-CN" sz="2000" i="1" dirty="0">
                <a:solidFill>
                  <a:schemeClr val="tx1">
                    <a:lumMod val="95000"/>
                    <a:lumOff val="5000"/>
                  </a:schemeClr>
                </a:solidFill>
                <a:sym typeface="+mn-ea"/>
              </a:rPr>
              <a:t>run_time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parameters</a:t>
            </a:r>
            <a:r>
              <a:rPr lang="en-US" altLang="zh-CN" sz="2000" dirty="0">
                <a:solidFill>
                  <a:schemeClr val="tx1">
                    <a:lumMod val="95000"/>
                    <a:lumOff val="5000"/>
                  </a:schemeClr>
                </a:solidFill>
                <a:sym typeface="+mn-ea"/>
              </a:rPr>
              <a:t> JSON file.</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server monitors whether a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received in real time.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 each time.</a:t>
            </a:r>
            <a:endParaRPr lang="en-US" altLang="zh-CN" sz="2000" dirty="0">
              <a:solidFill>
                <a:schemeClr val="tx1">
                  <a:lumMod val="95000"/>
                  <a:lumOff val="5000"/>
                </a:schemeClr>
              </a:solidFill>
              <a:sym typeface="+mn-ea"/>
            </a:endParaRPr>
          </a:p>
          <a:p>
            <a:pPr marL="106680" indent="0" algn="just">
              <a:buFont typeface="Wingdings" panose="05000000000000000000" pitchFamily="2" charset="2"/>
              <a:buNone/>
            </a:pPr>
            <a:endParaRPr lang="en-US" altLang="zh-CN" sz="2000" dirty="0">
              <a:solidFill>
                <a:schemeClr val="tx1">
                  <a:lumMod val="95000"/>
                  <a:lumOff val="5000"/>
                </a:schemeClr>
              </a:solidFill>
              <a:sym typeface="+mn-ea"/>
            </a:endParaRPr>
          </a:p>
        </p:txBody>
      </p:sp>
      <p:sp>
        <p:nvSpPr>
          <p:cNvPr id="2" name="内容占位符 2"/>
          <p:cNvSpPr>
            <a:spLocks noGrp="1"/>
          </p:cNvSpPr>
          <p:nvPr/>
        </p:nvSpPr>
        <p:spPr>
          <a:xfrm>
            <a:off x="407670" y="3399155"/>
            <a:ext cx="9148445" cy="339915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16" name="椭圆形标注 15"/>
          <p:cNvSpPr/>
          <p:nvPr/>
        </p:nvSpPr>
        <p:spPr>
          <a:xfrm>
            <a:off x="7306945" y="1130300"/>
            <a:ext cx="1212850" cy="509270"/>
          </a:xfrm>
          <a:prstGeom prst="wedgeEllipseCallout">
            <a:avLst>
              <a:gd name="adj1" fmla="val -130366"/>
              <a:gd name="adj2" fmla="val 2019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interests</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 or cs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for processing each time.</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gets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from packet. Go to </a:t>
            </a:r>
            <a:r>
              <a:rPr lang="en-US" altLang="zh-CN" sz="2000" b="1" i="1" dirty="0">
                <a:solidFill>
                  <a:schemeClr val="tx1">
                    <a:lumMod val="95000"/>
                    <a:lumOff val="5000"/>
                  </a:schemeClr>
                </a:solidFill>
                <a:sym typeface="+mn-ea"/>
              </a:rPr>
              <a:t>ps</a:t>
            </a:r>
            <a:r>
              <a:rPr lang="en-US" altLang="zh-CN" sz="2000" i="1" dirty="0">
                <a:solidFill>
                  <a:schemeClr val="tx1">
                    <a:lumMod val="95000"/>
                    <a:lumOff val="5000"/>
                  </a:schemeClr>
                </a:solidFill>
                <a:sym typeface="+mn-ea"/>
              </a:rPr>
              <a:t> (p</a:t>
            </a:r>
            <a:r>
              <a:rPr lang="en-US" altLang="zh-CN" sz="2000" i="1" dirty="0">
                <a:solidFill>
                  <a:schemeClr val="tx1"/>
                </a:solidFill>
                <a:sym typeface="+mn-ea"/>
              </a:rPr>
              <a:t>roducer store</a:t>
            </a:r>
            <a:r>
              <a:rPr lang="en-US" altLang="zh-CN" sz="2000" i="1" dirty="0">
                <a:solidFill>
                  <a:schemeClr val="tx1"/>
                </a:solidFill>
                <a:ea typeface="SimSun" panose="02010600030101010101" pitchFamily="2" charset="-122"/>
                <a:sym typeface="+mn-ea"/>
              </a:rPr>
              <a:t>)</a:t>
            </a:r>
            <a:r>
              <a:rPr lang="en-US" altLang="zh-CN" sz="2000" dirty="0">
                <a:solidFill>
                  <a:schemeClr val="tx1">
                    <a:lumMod val="95000"/>
                    <a:lumOff val="5000"/>
                  </a:schemeClr>
                </a:solidFill>
                <a:sym typeface="+mn-ea"/>
              </a:rPr>
              <a:t> to find if there is matching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zh-CN" altLang="en-US" sz="2000" b="1" i="1" dirty="0">
                <a:solidFill>
                  <a:schemeClr val="tx1">
                    <a:lumMod val="95000"/>
                    <a:lumOff val="5000"/>
                  </a:schemeClr>
                </a:solidFill>
                <a:sym typeface="+mn-ea"/>
              </a:rPr>
              <a:t>ps</a:t>
            </a:r>
            <a:r>
              <a:rPr lang="zh-CN" altLang="en-US" sz="2000" dirty="0">
                <a:solidFill>
                  <a:schemeClr val="tx1">
                    <a:lumMod val="95000"/>
                    <a:lumOff val="5000"/>
                  </a:schemeClr>
                </a:solidFill>
                <a:sym typeface="+mn-ea"/>
              </a:rPr>
              <a:t> stores 100 content published by each producer</a:t>
            </a:r>
            <a:r>
              <a:rPr lang="en-US" altLang="zh-CN" sz="2000" dirty="0">
                <a:solidFill>
                  <a:schemeClr val="tx1">
                    <a:lumMod val="95000"/>
                    <a:lumOff val="5000"/>
                  </a:schemeClr>
                </a:solidFill>
                <a:sym typeface="+mn-ea"/>
              </a:rPr>
              <a:t>, such as </a:t>
            </a:r>
            <a:r>
              <a:rPr lang="en-US" altLang="zh-CN" sz="2000" i="1" dirty="0">
                <a:solidFill>
                  <a:schemeClr val="tx1">
                    <a:lumMod val="95000"/>
                    <a:lumOff val="5000"/>
                  </a:schemeClr>
                </a:solidFill>
                <a:sym typeface="+mn-ea"/>
              </a:rPr>
              <a:t>'r0/00-99'</a:t>
            </a:r>
            <a:r>
              <a:rPr lang="en-US" altLang="zh-CN" sz="2000" dirty="0">
                <a:solidFill>
                  <a:schemeClr val="tx1">
                    <a:lumMod val="95000"/>
                    <a:lumOff val="5000"/>
                  </a:schemeClr>
                </a:solidFill>
                <a:sym typeface="+mn-ea"/>
              </a:rPr>
              <a:t>. You can read from the </a:t>
            </a:r>
            <a:r>
              <a:rPr lang="en-US" altLang="zh-CN" sz="2000" b="1" dirty="0">
                <a:solidFill>
                  <a:schemeClr val="tx1">
                    <a:lumMod val="95000"/>
                    <a:lumOff val="5000"/>
                  </a:schemeClr>
                </a:solidFill>
                <a:sym typeface="+mn-ea"/>
              </a:rPr>
              <a:t>producer_contents </a:t>
            </a:r>
            <a:r>
              <a:rPr lang="en-US" altLang="zh-CN" sz="2000" dirty="0">
                <a:solidFill>
                  <a:schemeClr val="tx1">
                    <a:lumMod val="95000"/>
                    <a:lumOff val="5000"/>
                  </a:schemeClr>
                </a:solidFill>
                <a:sym typeface="+mn-ea"/>
              </a:rPr>
              <a:t>JSON file.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zh-CN" altLang="en-US" sz="2000" b="1" i="1" dirty="0">
                <a:solidFill>
                  <a:schemeClr val="tx1">
                    <a:lumMod val="95000"/>
                    <a:lumOff val="5000"/>
                  </a:schemeClr>
                </a:solidFill>
                <a:sym typeface="+mn-ea"/>
              </a:rPr>
              <a:t>ps</a:t>
            </a:r>
            <a:r>
              <a:rPr lang="zh-CN" altLang="en-US"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en-US" altLang="zh-CN" sz="2000" dirty="0">
              <a:solidFill>
                <a:schemeClr val="tx1">
                  <a:lumMod val="95000"/>
                  <a:lumOff val="5000"/>
                </a:schemeClr>
              </a:solidFill>
              <a:sym typeface="+mn-ea"/>
            </a:endParaRPr>
          </a:p>
          <a:p>
            <a:pPr marL="106680" indent="0" algn="just">
              <a:buFont typeface="Wingdings" panose="05000000000000000000" pitchFamily="2" charset="2"/>
              <a:buNone/>
            </a:pPr>
            <a:r>
              <a:rPr lang="zh-CN" altLang="en-US" sz="2000" i="1" dirty="0">
                <a:solidFill>
                  <a:schemeClr val="tx1">
                    <a:lumMod val="95000"/>
                    <a:lumOff val="5000"/>
                  </a:schemeClr>
                </a:solidFill>
                <a:sym typeface="+mn-ea"/>
              </a:rPr>
              <a:t>= [content_name, ...]</a:t>
            </a:r>
            <a:endParaRPr lang="zh-CN" altLang="en-US" sz="2000" i="1"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hits,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is returned.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 or cs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rgbClr val="FF0000"/>
                </a:solidFill>
                <a:sym typeface="+mn-ea"/>
              </a:rPr>
              <a:t>If it miss, go to </a:t>
            </a:r>
            <a:r>
              <a:rPr lang="en-US" altLang="zh-CN" sz="2000" b="1" i="1" dirty="0">
                <a:solidFill>
                  <a:srgbClr val="FF0000"/>
                </a:solidFill>
                <a:sym typeface="+mn-ea"/>
              </a:rPr>
              <a:t>cs</a:t>
            </a:r>
            <a:r>
              <a:rPr lang="en-US" altLang="zh-CN" sz="2000" i="1" dirty="0">
                <a:solidFill>
                  <a:srgbClr val="FF0000"/>
                </a:solidFill>
                <a:sym typeface="+mn-ea"/>
              </a:rPr>
              <a:t> (cache store</a:t>
            </a:r>
            <a:r>
              <a:rPr lang="en-US" altLang="zh-CN" sz="2000" i="1" dirty="0">
                <a:solidFill>
                  <a:srgbClr val="FF0000"/>
                </a:solidFill>
                <a:ea typeface="SimSun" panose="02010600030101010101" pitchFamily="2" charset="-122"/>
                <a:sym typeface="+mn-ea"/>
              </a:rPr>
              <a:t>)</a:t>
            </a:r>
            <a:r>
              <a:rPr lang="en-US" altLang="zh-CN" sz="2000" dirty="0">
                <a:solidFill>
                  <a:srgbClr val="FF0000"/>
                </a:solidFill>
                <a:sym typeface="+mn-ea"/>
              </a:rPr>
              <a:t> to find if there is matching </a:t>
            </a:r>
            <a:r>
              <a:rPr lang="en-US" altLang="zh-CN" sz="2000" i="1" dirty="0">
                <a:solidFill>
                  <a:srgbClr val="FF0000"/>
                </a:solidFill>
                <a:sym typeface="+mn-ea"/>
              </a:rPr>
              <a:t>data</a:t>
            </a:r>
            <a:r>
              <a:rPr lang="en-US" altLang="zh-CN" sz="2000" dirty="0">
                <a:solidFill>
                  <a:srgbClr val="FF0000"/>
                </a:solidFill>
                <a:sym typeface="+mn-ea"/>
              </a:rPr>
              <a:t>. </a:t>
            </a:r>
            <a:r>
              <a:rPr lang="en-US" altLang="zh-CN" sz="2000" b="1" i="1" dirty="0">
                <a:solidFill>
                  <a:srgbClr val="FF0000"/>
                </a:solidFill>
                <a:sym typeface="+mn-ea"/>
              </a:rPr>
              <a:t>c</a:t>
            </a:r>
            <a:r>
              <a:rPr lang="zh-CN" altLang="en-US" sz="2000" b="1" i="1" dirty="0">
                <a:solidFill>
                  <a:srgbClr val="FF0000"/>
                </a:solidFill>
                <a:sym typeface="+mn-ea"/>
              </a:rPr>
              <a:t>s</a:t>
            </a:r>
            <a:r>
              <a:rPr lang="zh-CN" altLang="en-US" sz="2000" dirty="0">
                <a:solidFill>
                  <a:srgbClr val="FF0000"/>
                </a:solidFill>
                <a:sym typeface="+mn-ea"/>
              </a:rPr>
              <a:t> </a:t>
            </a:r>
            <a:r>
              <a:rPr lang="en-US" altLang="zh-CN" sz="2000" dirty="0">
                <a:solidFill>
                  <a:srgbClr val="FF0000"/>
                </a:solidFill>
                <a:sym typeface="+mn-ea"/>
              </a:rPr>
              <a:t>can cache the </a:t>
            </a:r>
            <a:r>
              <a:rPr lang="en-US" altLang="zh-CN" sz="2000" i="1" dirty="0">
                <a:solidFill>
                  <a:srgbClr val="FF0000"/>
                </a:solidFill>
                <a:sym typeface="+mn-ea"/>
              </a:rPr>
              <a:t>content data</a:t>
            </a:r>
            <a:r>
              <a:rPr lang="en-US" altLang="zh-CN" sz="2000" dirty="0">
                <a:solidFill>
                  <a:srgbClr val="FF0000"/>
                </a:solidFill>
                <a:sym typeface="+mn-ea"/>
              </a:rPr>
              <a:t> of </a:t>
            </a:r>
            <a:r>
              <a:rPr lang="en-US" altLang="zh-CN" sz="2000" i="1" dirty="0">
                <a:solidFill>
                  <a:srgbClr val="FF0000"/>
                </a:solidFill>
                <a:sym typeface="+mn-ea"/>
              </a:rPr>
              <a:t>data packet</a:t>
            </a:r>
            <a:r>
              <a:rPr lang="en-US" altLang="zh-CN" sz="2000" dirty="0">
                <a:solidFill>
                  <a:srgbClr val="FF0000"/>
                </a:solidFill>
                <a:sym typeface="+mn-ea"/>
              </a:rPr>
              <a:t>.</a:t>
            </a:r>
            <a:endParaRPr lang="en-US" altLang="zh-CN" sz="2000" dirty="0">
              <a:solidFill>
                <a:srgbClr val="FF0000"/>
              </a:solidFill>
              <a:sym typeface="+mn-ea"/>
            </a:endParaRPr>
          </a:p>
          <a:p>
            <a:pPr algn="just">
              <a:buFont typeface="Wingdings" panose="05000000000000000000" pitchFamily="2" charset="2"/>
              <a:buChar char="l"/>
            </a:pPr>
            <a:r>
              <a:rPr lang="en-US" altLang="zh-CN" sz="2000" b="1" i="1" dirty="0">
                <a:solidFill>
                  <a:srgbClr val="FF0000"/>
                </a:solidFill>
                <a:sym typeface="+mn-ea"/>
              </a:rPr>
              <a:t>c</a:t>
            </a:r>
            <a:r>
              <a:rPr lang="zh-CN" altLang="en-US" sz="2000" b="1" i="1" dirty="0">
                <a:solidFill>
                  <a:srgbClr val="FF0000"/>
                </a:solidFill>
                <a:sym typeface="+mn-ea"/>
              </a:rPr>
              <a:t>s</a:t>
            </a:r>
            <a:r>
              <a:rPr lang="zh-CN" altLang="en-US" sz="2000" i="1" dirty="0">
                <a:solidFill>
                  <a:srgbClr val="FF0000"/>
                </a:solidFill>
                <a:sym typeface="+mn-ea"/>
              </a:rPr>
              <a:t> </a:t>
            </a:r>
            <a:r>
              <a:rPr lang="en-US" altLang="zh-CN" sz="2000" dirty="0">
                <a:solidFill>
                  <a:srgbClr val="FF0000"/>
                </a:solidFill>
                <a:sym typeface="+mn-ea"/>
              </a:rPr>
              <a:t>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dirty="0">
                <a:solidFill>
                  <a:srgbClr val="FF0000"/>
                </a:solidFill>
                <a:sym typeface="+mn-ea"/>
              </a:rPr>
              <a:t>=</a:t>
            </a:r>
            <a:r>
              <a:rPr lang="en-US" altLang="zh-CN" sz="2000" i="1" dirty="0">
                <a:solidFill>
                  <a:srgbClr val="FF0000"/>
                </a:solidFill>
                <a:sym typeface="+mn-ea"/>
              </a:rPr>
              <a:t> [[</a:t>
            </a:r>
            <a:r>
              <a:rPr lang="en-US" altLang="zh-CN" sz="2000" i="1" dirty="0" err="1">
                <a:solidFill>
                  <a:srgbClr val="FF0000"/>
                </a:solidFill>
                <a:sym typeface="+mn-ea"/>
              </a:rPr>
              <a:t>content_name</a:t>
            </a:r>
            <a:r>
              <a:rPr lang="en-US" altLang="zh-CN" sz="2000" i="1" dirty="0">
                <a:solidFill>
                  <a:srgbClr val="FF0000"/>
                </a:solidFill>
                <a:sym typeface="+mn-ea"/>
              </a:rPr>
              <a:t>, data, time, cost], ... ]</a:t>
            </a:r>
            <a:endParaRPr lang="en-US" altLang="zh-CN" sz="2000" dirty="0">
              <a:solidFill>
                <a:srgbClr val="FF0000"/>
              </a:solidFill>
              <a:sym typeface="+mn-ea"/>
            </a:endParaRPr>
          </a:p>
          <a:p>
            <a:pPr>
              <a:buFont typeface="Wingdings" panose="05000000000000000000" pitchFamily="2" charset="2"/>
              <a:buChar char="l"/>
            </a:pPr>
            <a:r>
              <a:rPr lang="en-US" altLang="zh-CN" sz="2000" b="1" dirty="0" err="1">
                <a:solidFill>
                  <a:srgbClr val="FF0000"/>
                </a:solidFill>
                <a:sym typeface="+mn-ea"/>
              </a:rPr>
              <a:t>cs_entry</a:t>
            </a:r>
            <a:r>
              <a:rPr lang="en-US" altLang="zh-CN" sz="2000" dirty="0">
                <a:solidFill>
                  <a:srgbClr val="FF0000"/>
                </a:solidFill>
                <a:sym typeface="+mn-ea"/>
              </a:rPr>
              <a:t> </a:t>
            </a:r>
            <a:endParaRPr lang="en-US" altLang="zh-CN" sz="2000" dirty="0">
              <a:solidFill>
                <a:srgbClr val="FF0000"/>
              </a:solidFill>
              <a:sym typeface="+mn-ea"/>
            </a:endParaRPr>
          </a:p>
          <a:p>
            <a:pPr marL="106680" indent="0">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a:t>
            </a:r>
            <a:r>
              <a:rPr lang="en-US" altLang="zh-CN" sz="2000" i="1" dirty="0" err="1">
                <a:solidFill>
                  <a:srgbClr val="FF0000"/>
                </a:solidFill>
                <a:sym typeface="+mn-ea"/>
              </a:rPr>
              <a:t>content_name</a:t>
            </a:r>
            <a:r>
              <a:rPr lang="en-US" altLang="zh-CN" sz="2000" i="1" dirty="0">
                <a:solidFill>
                  <a:srgbClr val="FF0000"/>
                </a:solidFill>
                <a:sym typeface="+mn-ea"/>
              </a:rPr>
              <a:t>, data, time, cost]</a:t>
            </a:r>
            <a:endParaRPr lang="en-US" altLang="zh-CN" sz="2000" i="1" dirty="0">
              <a:solidFill>
                <a:srgbClr val="FF0000"/>
              </a:solidFill>
              <a:sym typeface="+mn-ea"/>
            </a:endParaRPr>
          </a:p>
          <a:p>
            <a:pPr algn="just">
              <a:buFont typeface="Wingdings" panose="05000000000000000000" pitchFamily="2" charset="2"/>
              <a:buChar char="l"/>
            </a:pPr>
            <a:r>
              <a:rPr lang="en-US" altLang="zh-CN" sz="2000" b="1" i="1" dirty="0">
                <a:solidFill>
                  <a:srgbClr val="FF0000"/>
                </a:solidFill>
                <a:sym typeface="+mn-ea"/>
              </a:rPr>
              <a:t>time: </a:t>
            </a:r>
            <a:r>
              <a:rPr lang="en-US" altLang="zh-CN" sz="2000" dirty="0">
                <a:solidFill>
                  <a:srgbClr val="FF0000"/>
                </a:solidFill>
                <a:sym typeface="+mn-ea"/>
              </a:rPr>
              <a:t>The time when the </a:t>
            </a:r>
            <a:r>
              <a:rPr lang="en-US" altLang="zh-CN" sz="2000" i="1" dirty="0">
                <a:solidFill>
                  <a:srgbClr val="FF0000"/>
                </a:solidFill>
                <a:sym typeface="+mn-ea"/>
              </a:rPr>
              <a:t>data</a:t>
            </a:r>
            <a:r>
              <a:rPr lang="en-US" altLang="zh-CN" sz="2000" dirty="0">
                <a:solidFill>
                  <a:srgbClr val="FF0000"/>
                </a:solidFill>
                <a:sym typeface="+mn-ea"/>
              </a:rPr>
              <a:t> was recorded in the </a:t>
            </a:r>
            <a:r>
              <a:rPr lang="en-US" altLang="zh-CN" sz="2000" i="1" dirty="0">
                <a:solidFill>
                  <a:srgbClr val="FF0000"/>
                </a:solidFill>
                <a:sym typeface="+mn-ea"/>
              </a:rPr>
              <a:t>CS</a:t>
            </a:r>
            <a:r>
              <a:rPr lang="en-US" altLang="zh-CN" sz="2000" dirty="0">
                <a:solidFill>
                  <a:srgbClr val="FF0000"/>
                </a:solidFill>
                <a:sym typeface="+mn-ea"/>
              </a:rPr>
              <a:t>.</a:t>
            </a:r>
            <a:endParaRPr lang="en-US" altLang="zh-CN" sz="2000" b="1" i="1" dirty="0">
              <a:solidFill>
                <a:srgbClr val="FF0000"/>
              </a:solidFill>
              <a:sym typeface="+mn-ea"/>
            </a:endParaRPr>
          </a:p>
          <a:p>
            <a:pPr algn="just">
              <a:buFont typeface="Wingdings" panose="05000000000000000000" pitchFamily="2" charset="2"/>
              <a:buChar char="l"/>
            </a:pPr>
            <a:r>
              <a:rPr lang="en-US" altLang="zh-CN" sz="2000" b="1" i="1" dirty="0">
                <a:solidFill>
                  <a:srgbClr val="FF0000"/>
                </a:solidFill>
                <a:sym typeface="+mn-ea"/>
              </a:rPr>
              <a:t>cost: </a:t>
            </a:r>
            <a:r>
              <a:rPr lang="en-US" altLang="zh-CN" sz="2000" dirty="0">
                <a:solidFill>
                  <a:srgbClr val="FF0000"/>
                </a:solidFill>
                <a:sym typeface="+mn-ea"/>
              </a:rPr>
              <a:t>It is the </a:t>
            </a:r>
            <a:r>
              <a:rPr lang="en-US" altLang="zh-CN" sz="2000" i="1" dirty="0">
                <a:solidFill>
                  <a:srgbClr val="FF0000"/>
                </a:solidFill>
                <a:sym typeface="+mn-ea"/>
              </a:rPr>
              <a:t>data_hop</a:t>
            </a:r>
            <a:r>
              <a:rPr lang="en-US" altLang="zh-CN" sz="2000" dirty="0">
                <a:solidFill>
                  <a:srgbClr val="FF0000"/>
                </a:solidFill>
                <a:sym typeface="+mn-ea"/>
              </a:rPr>
              <a:t> or travel time of the </a:t>
            </a:r>
            <a:r>
              <a:rPr lang="en-US" altLang="zh-CN" sz="2000" i="1" dirty="0">
                <a:solidFill>
                  <a:srgbClr val="FF0000"/>
                </a:solidFill>
                <a:sym typeface="+mn-ea"/>
              </a:rPr>
              <a:t>data packet</a:t>
            </a:r>
            <a:r>
              <a:rPr lang="en-US" altLang="zh-CN" sz="2000" dirty="0">
                <a:solidFill>
                  <a:srgbClr val="FF0000"/>
                </a:solidFill>
                <a:sym typeface="+mn-ea"/>
              </a:rPr>
              <a:t>. </a:t>
            </a:r>
            <a:endParaRPr lang="en-US" altLang="zh-CN" sz="2000" b="1" i="1" dirty="0">
              <a:solidFill>
                <a:srgbClr val="FF0000"/>
              </a:solidFill>
              <a:sym typeface="+mn-ea"/>
            </a:endParaRPr>
          </a:p>
          <a:p>
            <a:pPr algn="just">
              <a:buFont typeface="Wingdings" panose="05000000000000000000" pitchFamily="2" charset="2"/>
            </a:pPr>
            <a:r>
              <a:rPr lang="en-US" altLang="zh-CN" sz="2000" dirty="0">
                <a:solidFill>
                  <a:srgbClr val="FF0000"/>
                </a:solidFill>
                <a:sym typeface="+mn-ea"/>
              </a:rPr>
              <a:t>If it hits, </a:t>
            </a:r>
            <a:r>
              <a:rPr lang="en-US" altLang="zh-CN" sz="2000" i="1" dirty="0">
                <a:solidFill>
                  <a:srgbClr val="FF0000"/>
                </a:solidFill>
                <a:sym typeface="+mn-ea"/>
              </a:rPr>
              <a:t>data packet</a:t>
            </a:r>
            <a:r>
              <a:rPr lang="en-US" altLang="zh-CN" sz="2000" dirty="0">
                <a:solidFill>
                  <a:srgbClr val="FF0000"/>
                </a:solidFill>
                <a:sym typeface="+mn-ea"/>
              </a:rPr>
              <a:t> is returned.  </a:t>
            </a:r>
            <a:endParaRPr lang="en-US" altLang="zh-CN" sz="2000" dirty="0">
              <a:solidFill>
                <a:srgbClr val="FF0000"/>
              </a:solidFill>
              <a:sym typeface="+mn-ea"/>
            </a:endParaRPr>
          </a:p>
          <a:p>
            <a:pPr marL="106680" indent="0">
              <a:buFont typeface="Wingdings" panose="05000000000000000000" pitchFamily="2" charset="2"/>
              <a:buNone/>
            </a:pPr>
            <a:endParaRPr lang="zh-CN" altLang="en-US" sz="2000" b="1" dirty="0">
              <a:solidFill>
                <a:srgbClr val="FF0000"/>
              </a:solidFill>
              <a:sym typeface="+mn-ea"/>
            </a:endParaRP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 or cs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25450" y="612140"/>
            <a:ext cx="6550660" cy="628713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Create a data packet.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format</a:t>
            </a:r>
            <a:endParaRPr lang="en-US" altLang="zh-CN" sz="2000" dirty="0">
              <a:solidFill>
                <a:schemeClr val="tx1">
                  <a:lumMod val="95000"/>
                  <a:lumOff val="5000"/>
                </a:schemeClr>
              </a:solidFill>
              <a:sym typeface="+mn-ea"/>
            </a:endParaRP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[[5, {'type': 'data', 'consumer_ID': 0, 'route_ID': 9, 'content_name': 'r9/01', 'content_data': 'content_name' + str(current time), 'data_hop': 1, 'run_start_time': 1615357618, 'path': 'p9/'</a:t>
            </a:r>
            <a:r>
              <a:rPr lang="en-US" altLang="zh-CN" sz="2000" i="1" dirty="0">
                <a:solidFill>
                  <a:srgbClr val="FF0000"/>
                </a:solidFill>
                <a:sym typeface="+mn-ea"/>
              </a:rPr>
              <a:t>, 'interest_start_time': 0, 'data_start_time': 0</a:t>
            </a: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first element 5 of the list represents the </a:t>
            </a:r>
            <a:r>
              <a:rPr lang="en-US" altLang="zh-CN" sz="2000" i="1" dirty="0">
                <a:solidFill>
                  <a:schemeClr val="tx1">
                    <a:lumMod val="95000"/>
                    <a:lumOff val="5000"/>
                  </a:schemeClr>
                </a:solidFill>
                <a:sym typeface="+mn-ea"/>
              </a:rPr>
              <a:t>incoming interface</a:t>
            </a:r>
            <a:r>
              <a:rPr lang="en-US" altLang="zh-CN" sz="2000" dirty="0">
                <a:solidFill>
                  <a:schemeClr val="tx1">
                    <a:lumMod val="95000"/>
                    <a:lumOff val="5000"/>
                  </a:schemeClr>
                </a:solidFill>
                <a:sym typeface="+mn-ea"/>
              </a:rPr>
              <a:t> (it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of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second element of the list is a dictionary, which represents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i="1" dirty="0">
                <a:solidFill>
                  <a:schemeClr val="tx1">
                    <a:lumMod val="95000"/>
                    <a:lumOff val="5000"/>
                  </a:schemeClr>
                </a:solidFill>
                <a:sym typeface="+mn-ea"/>
              </a:rPr>
              <a:t>content_data</a:t>
            </a:r>
            <a:r>
              <a:rPr lang="en-US" altLang="zh-CN" sz="2000" dirty="0">
                <a:solidFill>
                  <a:schemeClr val="tx1">
                    <a:lumMod val="95000"/>
                    <a:lumOff val="5000"/>
                  </a:schemeClr>
                </a:solidFill>
                <a:sym typeface="+mn-ea"/>
              </a:rPr>
              <a:t> format</a:t>
            </a:r>
            <a:endParaRPr lang="en-US" altLang="zh-CN" sz="2000" dirty="0">
              <a:solidFill>
                <a:schemeClr val="tx1">
                  <a:lumMod val="95000"/>
                  <a:lumOff val="5000"/>
                </a:schemeClr>
              </a:solidFill>
              <a:sym typeface="+mn-ea"/>
            </a:endParaRP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'content_name' + str(current time)</a:t>
            </a:r>
            <a:endParaRPr lang="en-US" altLang="zh-CN" sz="2000" i="1" dirty="0">
              <a:solidFill>
                <a:schemeClr val="tx1">
                  <a:lumMod val="95000"/>
                  <a:lumOff val="5000"/>
                </a:schemeClr>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'interest_start_time' = interest['interest_start_time']</a:t>
            </a:r>
            <a:endParaRPr lang="en-US" altLang="zh-CN" sz="2000" i="1"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'data_start_time' = str(current time)</a:t>
            </a:r>
            <a:endParaRPr lang="en-US" altLang="zh-CN" sz="2000" i="1" dirty="0">
              <a:solidFill>
                <a:srgbClr val="FF0000"/>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29845"/>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sym typeface="+mn-ea"/>
              </a:rPr>
              <a:t>ps or cs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69075" cy="570928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Output '</a:t>
            </a:r>
            <a:r>
              <a:rPr lang="en-US" altLang="zh-CN" sz="2000" dirty="0">
                <a:solidFill>
                  <a:srgbClr val="FF0000"/>
                </a:solidFill>
                <a:sym typeface="+mn-ea"/>
              </a:rPr>
              <a:t>Interest hit in CS</a:t>
            </a:r>
            <a:r>
              <a:rPr lang="en-US" altLang="zh-CN" sz="2000" dirty="0">
                <a:solidFill>
                  <a:schemeClr val="tx1">
                    <a:lumMod val="95000"/>
                    <a:lumOff val="5000"/>
                  </a:schemeClr>
                </a:solidFill>
                <a:sym typeface="+mn-ea"/>
              </a:rPr>
              <a:t>' to CSV.</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Interest Output.CSV format</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 ["Time"=str(int(time.time()-interest['run_start_time']), "Type"=interest['type'],</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"Interest_ID"='I'+str(interest['interest_ID']), "Consumer_ID"='C'+str(interest['consumer_ID']),  "Route_ID"='R'+str(interest['route_ID']),</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"Content_name"=interest['content_name'],</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"Interest_hop"=interest['interest_hop'], "Path"=interest['path'],</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"Result"=</a:t>
            </a:r>
            <a:r>
              <a:rPr lang="en-US" altLang="zh-CN" sz="2000" i="1" dirty="0">
                <a:solidFill>
                  <a:srgbClr val="FF0000"/>
                </a:solidFill>
                <a:sym typeface="+mn-ea"/>
              </a:rPr>
              <a:t>'Interest hit in CS', </a:t>
            </a:r>
            <a:endParaRPr lang="en-US" altLang="zh-CN" sz="2000" i="1" dirty="0">
              <a:solidFill>
                <a:srgbClr val="FF0000"/>
              </a:solidFill>
              <a:sym typeface="+mn-ea"/>
            </a:endParaRPr>
          </a:p>
          <a:p>
            <a:pPr marL="106680" indent="0" algn="l">
              <a:buFont typeface="Wingdings" panose="05000000000000000000" pitchFamily="2" charset="2"/>
              <a:buNone/>
            </a:pPr>
            <a:r>
              <a:rPr lang="en-US" altLang="zh-CN" sz="2000" i="1" dirty="0">
                <a:solidFill>
                  <a:srgbClr val="FF0000"/>
                </a:solidFill>
                <a:sym typeface="+mn-ea"/>
              </a:rPr>
              <a:t>"Hit_cs"=1, "Miss_cs"=0, </a:t>
            </a:r>
            <a:endParaRPr lang="en-US" altLang="zh-CN" sz="2000" i="1" dirty="0">
              <a:solidFill>
                <a:srgbClr val="FF0000"/>
              </a:solidFill>
              <a:sym typeface="+mn-ea"/>
            </a:endParaRPr>
          </a:p>
          <a:p>
            <a:pPr marL="106680" indent="0" algn="l">
              <a:buFont typeface="Wingdings" panose="05000000000000000000" pitchFamily="2" charset="2"/>
              <a:buNone/>
            </a:pPr>
            <a:r>
              <a:rPr lang="en-US" altLang="zh-CN" sz="2000" i="1" dirty="0">
                <a:solidFill>
                  <a:srgbClr val="FF0000"/>
                </a:solidFill>
                <a:sym typeface="+mn-ea"/>
              </a:rPr>
              <a:t>"interest_number"=0</a:t>
            </a: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sym typeface="+mn-ea"/>
              </a:rPr>
              <a:t>ps or cs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rgbClr val="FF0000"/>
                </a:solidFill>
                <a:sym typeface="+mn-ea"/>
              </a:rPr>
              <a:t>If miss in </a:t>
            </a:r>
            <a:r>
              <a:rPr lang="en-US" altLang="zh-CN" sz="2000" b="1" i="1" dirty="0">
                <a:solidFill>
                  <a:srgbClr val="FF0000"/>
                </a:solidFill>
                <a:sym typeface="+mn-ea"/>
              </a:rPr>
              <a:t>cs</a:t>
            </a:r>
            <a:r>
              <a:rPr lang="en-US" altLang="zh-CN" sz="2000" dirty="0">
                <a:solidFill>
                  <a:srgbClr val="FF0000"/>
                </a:solidFill>
                <a:sym typeface="+mn-ea"/>
              </a:rPr>
              <a:t>, output </a:t>
            </a:r>
            <a:r>
              <a:rPr lang="en-US" altLang="zh-CN" sz="2000" i="1" dirty="0">
                <a:solidFill>
                  <a:srgbClr val="FF0000"/>
                </a:solidFill>
                <a:sym typeface="+mn-ea"/>
              </a:rPr>
              <a:t>'Interest miss in CS'</a:t>
            </a:r>
            <a:r>
              <a:rPr lang="en-US" altLang="zh-CN" sz="2000" dirty="0">
                <a:solidFill>
                  <a:srgbClr val="FF0000"/>
                </a:solidFill>
                <a:sym typeface="+mn-ea"/>
              </a:rPr>
              <a:t> to CSV. The format following above.</a:t>
            </a:r>
            <a:endParaRPr lang="en-US" altLang="zh-CN" sz="2000" dirty="0">
              <a:solidFill>
                <a:srgbClr val="FF0000"/>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And go to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to find a matching </a:t>
            </a:r>
            <a:r>
              <a:rPr lang="en-US" altLang="zh-CN" sz="2000" i="1" dirty="0">
                <a:solidFill>
                  <a:schemeClr val="tx1">
                    <a:lumMod val="95000"/>
                    <a:lumOff val="5000"/>
                  </a:schemeClr>
                </a:solidFill>
                <a:sym typeface="+mn-ea"/>
              </a:rPr>
              <a:t>entry </a:t>
            </a:r>
            <a:r>
              <a:rPr lang="en-US" altLang="zh-CN" sz="2000" dirty="0">
                <a:solidFill>
                  <a:schemeClr val="tx1">
                    <a:lumMod val="95000"/>
                    <a:lumOff val="5000"/>
                  </a:schemeClr>
                </a:solidFill>
                <a:sym typeface="+mn-ea"/>
              </a:rPr>
              <a:t>by</a:t>
            </a: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content_name</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zh-CN" altLang="en-US" sz="2000" i="1" dirty="0">
              <a:solidFill>
                <a:schemeClr val="tx1">
                  <a:lumMod val="95000"/>
                  <a:lumOff val="5000"/>
                </a:schemeClr>
              </a:solidFill>
              <a:sym typeface="+mn-ea"/>
            </a:endParaRP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hits, it means that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requesting the same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has been received and forwarded, and this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only needs to wait for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to return. So merge the </a:t>
            </a:r>
            <a:r>
              <a:rPr lang="en-US" altLang="zh-CN" sz="2000" i="1" dirty="0">
                <a:solidFill>
                  <a:schemeClr val="tx1">
                    <a:lumMod val="95000"/>
                    <a:lumOff val="5000"/>
                  </a:schemeClr>
                </a:solidFill>
                <a:sym typeface="+mn-ea"/>
              </a:rPr>
              <a:t>incoming interface </a:t>
            </a:r>
            <a:r>
              <a:rPr lang="en-US" altLang="zh-CN" sz="2000" dirty="0">
                <a:solidFill>
                  <a:schemeClr val="tx1">
                    <a:lumMod val="95000"/>
                    <a:lumOff val="5000"/>
                  </a:schemeClr>
                </a:solidFill>
                <a:sym typeface="+mn-ea"/>
              </a:rPr>
              <a:t>(it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into the </a:t>
            </a:r>
            <a:r>
              <a:rPr lang="en-US" altLang="zh-CN" sz="2000" i="1" dirty="0">
                <a:solidFill>
                  <a:schemeClr val="tx1">
                    <a:lumMod val="95000"/>
                    <a:lumOff val="5000"/>
                  </a:schemeClr>
                </a:solidFill>
                <a:sym typeface="+mn-ea"/>
              </a:rPr>
              <a:t>inface</a:t>
            </a:r>
            <a:r>
              <a:rPr lang="en-US" altLang="zh-CN" sz="2000" dirty="0">
                <a:solidFill>
                  <a:schemeClr val="tx1">
                    <a:lumMod val="95000"/>
                    <a:lumOff val="5000"/>
                  </a:schemeClr>
                </a:solidFill>
                <a:sym typeface="+mn-ea"/>
              </a:rPr>
              <a:t> of entry.</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You may want to check to make sure that there is no duplicate </a:t>
            </a:r>
            <a:r>
              <a:rPr lang="zh-CN" altLang="en-US" sz="2000" i="1" dirty="0">
                <a:solidFill>
                  <a:schemeClr val="tx1">
                    <a:lumMod val="95000"/>
                    <a:lumOff val="5000"/>
                  </a:schemeClr>
                </a:solidFill>
                <a:sym typeface="+mn-ea"/>
              </a:rPr>
              <a:t>inface</a:t>
            </a:r>
            <a:r>
              <a:rPr lang="en-US" altLang="zh-CN" sz="2000" dirty="0">
                <a:solidFill>
                  <a:schemeClr val="tx1">
                    <a:lumMod val="95000"/>
                    <a:lumOff val="5000"/>
                  </a:schemeClr>
                </a:solidFill>
                <a:sym typeface="+mn-ea"/>
              </a:rPr>
              <a:t> in </a:t>
            </a:r>
            <a:r>
              <a:rPr lang="zh-CN" altLang="en-US" sz="2000" i="1" dirty="0">
                <a:solidFill>
                  <a:schemeClr val="tx1">
                    <a:lumMod val="95000"/>
                    <a:lumOff val="5000"/>
                  </a:schemeClr>
                </a:solidFill>
                <a:sym typeface="+mn-ea"/>
              </a:rPr>
              <a:t> </a:t>
            </a:r>
            <a:r>
              <a:rPr lang="en-US" altLang="zh-CN" sz="2000" i="1" dirty="0">
                <a:solidFill>
                  <a:schemeClr val="tx1">
                    <a:lumMod val="95000"/>
                    <a:lumOff val="5000"/>
                  </a:schemeClr>
                </a:solidFill>
                <a:sym typeface="+mn-ea"/>
              </a:rPr>
              <a:t>PIT</a:t>
            </a:r>
            <a:r>
              <a:rPr lang="zh-CN" altLang="en-US" sz="2000"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And then drop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The router takes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a:t>
            </a: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miss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create a new </a:t>
            </a:r>
            <a:r>
              <a:rPr lang="en-US" altLang="zh-CN" sz="2000" i="1" dirty="0">
                <a:solidFill>
                  <a:schemeClr val="tx1">
                    <a:lumMod val="95000"/>
                    <a:lumOff val="5000"/>
                  </a:schemeClr>
                </a:solidFill>
                <a:sym typeface="+mn-ea"/>
              </a:rPr>
              <a:t>entry</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to record the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inface </a:t>
            </a:r>
            <a:r>
              <a:rPr lang="en-US" altLang="zh-CN" sz="2000" dirty="0">
                <a:solidFill>
                  <a:schemeClr val="tx1">
                    <a:lumMod val="95000"/>
                    <a:lumOff val="5000"/>
                  </a:schemeClr>
                </a:solidFill>
                <a:sym typeface="+mn-ea"/>
              </a:rPr>
              <a:t>(it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 , 'content_name': [[inface], []]}</a:t>
            </a:r>
            <a:endParaRPr lang="zh-CN" altLang="en-US" sz="2000" i="1" dirty="0">
              <a:solidFill>
                <a:schemeClr val="tx1">
                  <a:lumMod val="95000"/>
                  <a:lumOff val="5000"/>
                </a:schemeClr>
              </a:solidFill>
              <a:sym typeface="+mn-ea"/>
            </a:endParaRPr>
          </a:p>
          <a:p>
            <a:pPr marL="106680" indent="0">
              <a:buFont typeface="Wingdings" panose="05000000000000000000" pitchFamily="2" charset="2"/>
              <a:buNone/>
            </a:pP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endParaRPr lang="en-US" altLang="zh-CN"/>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165590" cy="5753735"/>
          </a:xfrm>
        </p:spPr>
        <p:txBody>
          <a:bodyPr/>
          <a:lstStyle/>
          <a:p>
            <a:pPr>
              <a:buFont typeface="Wingdings" panose="05000000000000000000" pitchFamily="2" charset="2"/>
              <a:buChar char="l"/>
            </a:pPr>
            <a:r>
              <a:rPr lang="en-US" altLang="zh-CN" sz="2000" b="1" dirty="0">
                <a:solidFill>
                  <a:srgbClr val="FF0000"/>
                </a:solidFill>
                <a:ea typeface="SimSun" panose="02010600030101010101" pitchFamily="2" charset="-122"/>
                <a:sym typeface="+mn-ea"/>
              </a:rPr>
              <a:t>Optimization</a:t>
            </a:r>
            <a:endParaRPr lang="en-US" altLang="zh-CN" sz="2000" b="1" dirty="0">
              <a:solidFill>
                <a:srgbClr val="FF0000"/>
              </a:solidFill>
              <a:ea typeface="SimSun" panose="02010600030101010101" pitchFamily="2" charset="-122"/>
              <a:sym typeface="+mn-ea"/>
            </a:endParaRPr>
          </a:p>
          <a:p>
            <a:pPr>
              <a:buFont typeface="Wingdings" panose="05000000000000000000" pitchFamily="2" charset="2"/>
              <a:buChar char="l"/>
            </a:pPr>
            <a:r>
              <a:rPr lang="en-US" altLang="zh-CN" sz="2000" dirty="0">
                <a:solidFill>
                  <a:srgbClr val="FF0000"/>
                </a:solidFill>
                <a:ea typeface="SimSun" panose="02010600030101010101" pitchFamily="2" charset="-122"/>
                <a:sym typeface="+mn-ea"/>
              </a:rPr>
              <a:t>Interest_queue and data_queue</a:t>
            </a:r>
            <a:endParaRPr lang="en-US" altLang="zh-CN" sz="2000" dirty="0">
              <a:solidFill>
                <a:srgbClr val="FF0000"/>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rgbClr val="FF0000"/>
                </a:solidFill>
                <a:ea typeface="SimSun" panose="02010600030101010101" pitchFamily="2" charset="-122"/>
                <a:sym typeface="+mn-ea"/>
              </a:rPr>
              <a:t>     Their storage size is limited. In addition, the router takes the first packet to process each time.</a:t>
            </a:r>
            <a:endParaRPr lang="en-US" altLang="zh-CN" sz="2000" dirty="0">
              <a:solidFill>
                <a:srgbClr val="FF0000"/>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rgbClr val="FF0000"/>
                </a:solidFill>
                <a:ea typeface="SimSun" panose="02010600030101010101" pitchFamily="2" charset="-122"/>
                <a:sym typeface="+mn-ea"/>
              </a:rPr>
              <a:t>     When the queue is full, you need to optimize how to update records. (FIFO, LRU, LFU, etc.)</a:t>
            </a:r>
            <a:endParaRPr lang="en-US" altLang="zh-CN" sz="2000" dirty="0">
              <a:solidFill>
                <a:srgbClr val="FF0000"/>
              </a:solidFill>
              <a:ea typeface="SimSun" panose="02010600030101010101" pitchFamily="2" charset="-122"/>
              <a:sym typeface="+mn-ea"/>
            </a:endParaRPr>
          </a:p>
          <a:p>
            <a:pPr>
              <a:buFont typeface="Wingdings" panose="05000000000000000000" pitchFamily="2" charset="2"/>
              <a:buChar char="l"/>
            </a:pPr>
            <a:r>
              <a:rPr lang="en-US" altLang="zh-CN" sz="2000" dirty="0">
                <a:solidFill>
                  <a:srgbClr val="FF0000"/>
                </a:solidFill>
                <a:ea typeface="SimSun" panose="02010600030101010101" pitchFamily="2" charset="-122"/>
                <a:sym typeface="+mn-ea"/>
              </a:rPr>
              <a:t>CS</a:t>
            </a:r>
            <a:endParaRPr lang="en-US" altLang="zh-CN" sz="2000" dirty="0">
              <a:solidFill>
                <a:srgbClr val="FF0000"/>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rgbClr val="FF0000"/>
                </a:solidFill>
                <a:ea typeface="SimSun" panose="02010600030101010101" pitchFamily="2" charset="-122"/>
                <a:sym typeface="+mn-ea"/>
              </a:rPr>
              <a:t>     The cache size of CS  is limited. When the CS is full, you need to optimize how to update records. (FIFO, LRU, LFU, Cost-based or Time-based etc.)</a:t>
            </a:r>
            <a:endParaRPr lang="en-US" altLang="zh-CN" sz="2000" dirty="0">
              <a:solidFill>
                <a:srgbClr val="FF0000"/>
              </a:solidFill>
              <a:ea typeface="SimSun" panose="02010600030101010101" pitchFamily="2" charset="-122"/>
              <a:sym typeface="+mn-ea"/>
            </a:endParaRPr>
          </a:p>
          <a:p>
            <a:pPr>
              <a:buFont typeface="Wingdings" panose="05000000000000000000" pitchFamily="2" charset="2"/>
              <a:buChar char="l"/>
            </a:pPr>
            <a:endParaRPr lang="en-US" altLang="zh-CN" sz="2000" dirty="0">
              <a:solidFill>
                <a:srgbClr val="FF0000"/>
              </a:solidFill>
              <a:ea typeface="SimSun" panose="02010600030101010101" pitchFamily="2"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zh-CN" altLang="en-US" sz="3200" b="1">
              <a:sym typeface="+mn-ea"/>
            </a:endParaRPr>
          </a:p>
          <a:p>
            <a:pPr algn="just">
              <a:buFont typeface="Wingdings" panose="05000000000000000000" pitchFamily="2" charset="2"/>
              <a:buChar char="l"/>
            </a:pPr>
            <a:r>
              <a:rPr lang="en-US" altLang="zh-CN" sz="2000" dirty="0">
                <a:solidFill>
                  <a:srgbClr val="FF0000"/>
                </a:solidFill>
                <a:sym typeface="+mn-ea"/>
              </a:rPr>
              <a:t>Then, go to FIB to find if there is an </a:t>
            </a:r>
            <a:r>
              <a:rPr lang="en-US" altLang="zh-CN" sz="2000" i="1" dirty="0">
                <a:solidFill>
                  <a:srgbClr val="FF0000"/>
                </a:solidFill>
                <a:sym typeface="+mn-ea"/>
              </a:rPr>
              <a:t>entry</a:t>
            </a:r>
            <a:r>
              <a:rPr lang="en-US" altLang="zh-CN" sz="2000" dirty="0">
                <a:solidFill>
                  <a:srgbClr val="FF0000"/>
                </a:solidFill>
                <a:sym typeface="+mn-ea"/>
              </a:rPr>
              <a:t> that matches the </a:t>
            </a:r>
            <a:r>
              <a:rPr lang="en-US" altLang="zh-CN" sz="2000" i="1" dirty="0">
                <a:solidFill>
                  <a:srgbClr val="FF0000"/>
                </a:solidFill>
                <a:sym typeface="+mn-ea"/>
              </a:rPr>
              <a:t>content name</a:t>
            </a:r>
            <a:r>
              <a:rPr lang="en-US" altLang="zh-CN" sz="2000" dirty="0">
                <a:solidFill>
                  <a:srgbClr val="FF0000"/>
                </a:solidFill>
                <a:sym typeface="+mn-ea"/>
              </a:rPr>
              <a:t>.</a:t>
            </a:r>
            <a:endParaRPr lang="en-US" altLang="zh-CN" sz="2000" dirty="0">
              <a:solidFill>
                <a:srgbClr val="FF0000"/>
              </a:solidFill>
              <a:sym typeface="+mn-ea"/>
            </a:endParaRPr>
          </a:p>
          <a:p>
            <a:pPr algn="just">
              <a:buFont typeface="Wingdings" panose="05000000000000000000" pitchFamily="2" charset="2"/>
              <a:buChar char="l"/>
            </a:pPr>
            <a:r>
              <a:rPr lang="en-US" altLang="zh-CN" sz="2000" dirty="0">
                <a:solidFill>
                  <a:srgbClr val="FF0000"/>
                </a:solidFill>
                <a:sym typeface="+mn-ea"/>
              </a:rPr>
              <a:t>If NO, broadcast the </a:t>
            </a:r>
            <a:r>
              <a:rPr lang="en-US" altLang="zh-CN" sz="2000" i="1" dirty="0">
                <a:solidFill>
                  <a:srgbClr val="FF0000"/>
                </a:solidFill>
                <a:sym typeface="+mn-ea"/>
              </a:rPr>
              <a:t>interest</a:t>
            </a:r>
            <a:r>
              <a:rPr lang="en-US" altLang="zh-CN" sz="2000" dirty="0">
                <a:solidFill>
                  <a:srgbClr val="FF0000"/>
                </a:solidFill>
                <a:sym typeface="+mn-ea"/>
              </a:rPr>
              <a:t> to all neighbors.</a:t>
            </a:r>
            <a:endParaRPr lang="en-US" altLang="zh-CN" sz="2000" dirty="0">
              <a:solidFill>
                <a:srgbClr val="FF0000"/>
              </a:solidFill>
              <a:sym typeface="+mn-ea"/>
            </a:endParaRPr>
          </a:p>
          <a:p>
            <a:pPr algn="just">
              <a:buFont typeface="Wingdings" panose="05000000000000000000" pitchFamily="2" charset="2"/>
              <a:buChar char="l"/>
            </a:pPr>
            <a:r>
              <a:rPr lang="en-US" altLang="zh-CN" sz="2000" dirty="0">
                <a:solidFill>
                  <a:srgbClr val="FF0000"/>
                </a:solidFill>
                <a:sym typeface="+mn-ea"/>
              </a:rPr>
              <a:t>Otherwise, choose the </a:t>
            </a:r>
            <a:r>
              <a:rPr lang="en-US" altLang="zh-CN" sz="2000" i="1" dirty="0">
                <a:solidFill>
                  <a:srgbClr val="FF0000"/>
                </a:solidFill>
                <a:sym typeface="+mn-ea"/>
              </a:rPr>
              <a:t>best_route</a:t>
            </a:r>
            <a:r>
              <a:rPr lang="en-US" altLang="zh-CN" sz="2000" dirty="0">
                <a:solidFill>
                  <a:srgbClr val="FF0000"/>
                </a:solidFill>
                <a:sym typeface="+mn-ea"/>
              </a:rPr>
              <a:t> strategy.That is, from the </a:t>
            </a:r>
            <a:r>
              <a:rPr lang="en-US" altLang="zh-CN" sz="2000" i="1" dirty="0">
                <a:solidFill>
                  <a:srgbClr val="FF0000"/>
                </a:solidFill>
                <a:sym typeface="+mn-ea"/>
              </a:rPr>
              <a:t>outgoing interfaces </a:t>
            </a:r>
            <a:r>
              <a:rPr lang="en-US" altLang="zh-CN" sz="2000" dirty="0">
                <a:solidFill>
                  <a:srgbClr val="FF0000"/>
                </a:solidFill>
                <a:sym typeface="+mn-ea"/>
              </a:rPr>
              <a:t>of the matched entry, the </a:t>
            </a:r>
            <a:r>
              <a:rPr lang="en-US" altLang="zh-CN" sz="2000" i="1" dirty="0">
                <a:solidFill>
                  <a:srgbClr val="FF0000"/>
                </a:solidFill>
                <a:sym typeface="+mn-ea"/>
              </a:rPr>
              <a:t>outface</a:t>
            </a:r>
            <a:r>
              <a:rPr lang="en-US" altLang="zh-CN" sz="2000" dirty="0">
                <a:solidFill>
                  <a:srgbClr val="FF0000"/>
                </a:solidFill>
                <a:sym typeface="+mn-ea"/>
              </a:rPr>
              <a:t> with the lowest </a:t>
            </a:r>
            <a:r>
              <a:rPr lang="en-US" altLang="zh-CN" sz="2000" i="1" dirty="0">
                <a:solidFill>
                  <a:srgbClr val="FF0000"/>
                </a:solidFill>
                <a:sym typeface="+mn-ea"/>
              </a:rPr>
              <a:t>cost</a:t>
            </a:r>
            <a:r>
              <a:rPr lang="en-US" altLang="zh-CN" sz="2000" dirty="0">
                <a:solidFill>
                  <a:srgbClr val="FF0000"/>
                </a:solidFill>
                <a:sym typeface="+mn-ea"/>
              </a:rPr>
              <a:t> is selected to forward the </a:t>
            </a:r>
            <a:r>
              <a:rPr lang="en-US" altLang="zh-CN" sz="2000" i="1" dirty="0">
                <a:solidFill>
                  <a:srgbClr val="FF0000"/>
                </a:solidFill>
                <a:sym typeface="+mn-ea"/>
              </a:rPr>
              <a:t>interest packet</a:t>
            </a:r>
            <a:r>
              <a:rPr lang="en-US" altLang="zh-CN" sz="2000" dirty="0">
                <a:solidFill>
                  <a:srgbClr val="FF0000"/>
                </a:solidFill>
                <a:sym typeface="+mn-ea"/>
              </a:rPr>
              <a:t>.</a:t>
            </a:r>
            <a:endParaRPr lang="en-US" altLang="zh-CN" sz="2000" dirty="0">
              <a:solidFill>
                <a:srgbClr val="FF0000"/>
              </a:solidFill>
              <a:sym typeface="+mn-ea"/>
            </a:endParaRPr>
          </a:p>
          <a:p>
            <a:pPr algn="just">
              <a:buFont typeface="Wingdings" panose="05000000000000000000" pitchFamily="2" charset="2"/>
              <a:buChar char="l"/>
            </a:pPr>
            <a:r>
              <a:rPr lang="en-US" altLang="zh-CN" sz="2000" i="1" dirty="0">
                <a:solidFill>
                  <a:srgbClr val="FF0000"/>
                </a:solidFill>
                <a:sym typeface="+mn-ea"/>
              </a:rPr>
              <a:t>fib</a:t>
            </a:r>
            <a:r>
              <a:rPr lang="en-US" altLang="zh-CN" sz="2000" dirty="0">
                <a:solidFill>
                  <a:srgbClr val="FF0000"/>
                </a:solidFill>
                <a:sym typeface="+mn-ea"/>
              </a:rPr>
              <a:t> 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{'content_name': [[outface, cost, time], ...], ... }</a:t>
            </a:r>
            <a:endParaRPr lang="en-US" altLang="zh-CN" sz="2000" dirty="0">
              <a:solidFill>
                <a:srgbClr val="FF0000"/>
              </a:solidFill>
              <a:sym typeface="+mn-ea"/>
            </a:endParaRPr>
          </a:p>
          <a:p>
            <a:pPr algn="just">
              <a:buFont typeface="Wingdings" panose="05000000000000000000" pitchFamily="2" charset="2"/>
              <a:buChar char="l"/>
            </a:pPr>
            <a:r>
              <a:rPr lang="en-US" altLang="zh-CN" sz="2000" i="1" dirty="0">
                <a:solidFill>
                  <a:srgbClr val="FF0000"/>
                </a:solidFill>
                <a:sym typeface="+mn-ea"/>
              </a:rPr>
              <a:t>fib_entry</a:t>
            </a:r>
            <a:r>
              <a:rPr lang="en-US" altLang="zh-CN" sz="2000" dirty="0">
                <a:solidFill>
                  <a:srgbClr val="FF0000"/>
                </a:solidFill>
                <a:sym typeface="+mn-ea"/>
              </a:rPr>
              <a:t> 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[[outface, cost, time], ...]</a:t>
            </a:r>
            <a:endParaRPr lang="en-US" altLang="zh-CN" sz="2000" dirty="0">
              <a:solidFill>
                <a:srgbClr val="FF0000"/>
              </a:solidFill>
              <a:sym typeface="+mn-ea"/>
            </a:endParaRPr>
          </a:p>
          <a:p>
            <a:pPr algn="just">
              <a:buFont typeface="Wingdings" panose="05000000000000000000" pitchFamily="2" charset="2"/>
              <a:buChar char="l"/>
            </a:pPr>
            <a:endParaRPr lang="en-US" altLang="zh-CN" sz="2000" dirty="0">
              <a:solidFill>
                <a:srgbClr val="FF0000"/>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endParaRPr lang="en-US" altLang="zh-CN"/>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90" name="菱形 89"/>
          <p:cNvSpPr/>
          <p:nvPr/>
        </p:nvSpPr>
        <p:spPr>
          <a:xfrm>
            <a:off x="8994140" y="480758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91" name="直接箭头连接符 90"/>
          <p:cNvCxnSpPr>
            <a:stCxn id="87" idx="2"/>
            <a:endCxn id="93" idx="0"/>
          </p:cNvCxnSpPr>
          <p:nvPr/>
        </p:nvCxnSpPr>
        <p:spPr>
          <a:xfrm>
            <a:off x="9615170" y="3678555"/>
            <a:ext cx="0"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93505" y="395160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FIB</a:t>
            </a:r>
            <a:endParaRPr lang="en-US" altLang="zh-CN"/>
          </a:p>
        </p:txBody>
      </p:sp>
      <p:cxnSp>
        <p:nvCxnSpPr>
          <p:cNvPr id="98" name="直接箭头连接符 97"/>
          <p:cNvCxnSpPr>
            <a:stCxn id="90" idx="3"/>
            <a:endCxn id="99" idx="1"/>
          </p:cNvCxnSpPr>
          <p:nvPr/>
        </p:nvCxnSpPr>
        <p:spPr>
          <a:xfrm>
            <a:off x="10237470" y="5089525"/>
            <a:ext cx="67119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9" name="矩形 98"/>
          <p:cNvSpPr/>
          <p:nvPr/>
        </p:nvSpPr>
        <p:spPr>
          <a:xfrm>
            <a:off x="10908665" y="4878070"/>
            <a:ext cx="95059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brocast </a:t>
            </a:r>
            <a:endParaRPr lang="en-US" altLang="zh-CN"/>
          </a:p>
        </p:txBody>
      </p:sp>
      <p:sp>
        <p:nvSpPr>
          <p:cNvPr id="100" name="矩形 99"/>
          <p:cNvSpPr/>
          <p:nvPr/>
        </p:nvSpPr>
        <p:spPr>
          <a:xfrm>
            <a:off x="7390130" y="4878070"/>
            <a:ext cx="112077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best_route </a:t>
            </a:r>
            <a:endParaRPr lang="en-US" altLang="zh-CN"/>
          </a:p>
        </p:txBody>
      </p:sp>
      <p:cxnSp>
        <p:nvCxnSpPr>
          <p:cNvPr id="101" name="直接箭头连接符 100"/>
          <p:cNvCxnSpPr>
            <a:stCxn id="90" idx="1"/>
            <a:endCxn id="100" idx="3"/>
          </p:cNvCxnSpPr>
          <p:nvPr/>
        </p:nvCxnSpPr>
        <p:spPr>
          <a:xfrm flipH="1">
            <a:off x="8510905" y="5089525"/>
            <a:ext cx="48323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0333355" y="477456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03" name="文本框 102"/>
          <p:cNvSpPr txBox="1"/>
          <p:nvPr/>
        </p:nvSpPr>
        <p:spPr>
          <a:xfrm>
            <a:off x="8469630" y="473202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04" name="文本框 103"/>
          <p:cNvSpPr txBox="1"/>
          <p:nvPr/>
        </p:nvSpPr>
        <p:spPr>
          <a:xfrm>
            <a:off x="8896985" y="448818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107" name="矩形 106"/>
          <p:cNvSpPr/>
          <p:nvPr/>
        </p:nvSpPr>
        <p:spPr>
          <a:xfrm>
            <a:off x="7058025" y="5640705"/>
            <a:ext cx="1774825" cy="4756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min cost outface in FIB entry </a:t>
            </a:r>
            <a:endParaRPr lang="en-US" altLang="zh-CN"/>
          </a:p>
        </p:txBody>
      </p:sp>
      <p:sp>
        <p:nvSpPr>
          <p:cNvPr id="108" name="矩形 107"/>
          <p:cNvSpPr/>
          <p:nvPr/>
        </p:nvSpPr>
        <p:spPr>
          <a:xfrm>
            <a:off x="10676255" y="564070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FIB entry </a:t>
            </a:r>
            <a:endParaRPr lang="en-US" altLang="zh-CN"/>
          </a:p>
        </p:txBody>
      </p:sp>
      <p:cxnSp>
        <p:nvCxnSpPr>
          <p:cNvPr id="109" name="直接箭头连接符 108"/>
          <p:cNvCxnSpPr>
            <a:stCxn id="99" idx="2"/>
            <a:endCxn id="108" idx="0"/>
          </p:cNvCxnSpPr>
          <p:nvPr/>
        </p:nvCxnSpPr>
        <p:spPr>
          <a:xfrm>
            <a:off x="11389995" y="5300345"/>
            <a:ext cx="254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100" idx="2"/>
            <a:endCxn id="107" idx="0"/>
          </p:cNvCxnSpPr>
          <p:nvPr/>
        </p:nvCxnSpPr>
        <p:spPr>
          <a:xfrm flipH="1">
            <a:off x="7945755" y="5300345"/>
            <a:ext cx="508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2" name="直接箭头连接符 1"/>
          <p:cNvCxnSpPr>
            <a:stCxn id="93" idx="2"/>
            <a:endCxn id="90" idx="0"/>
          </p:cNvCxnSpPr>
          <p:nvPr/>
        </p:nvCxnSpPr>
        <p:spPr>
          <a:xfrm>
            <a:off x="9615170" y="4429125"/>
            <a:ext cx="635" cy="3784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zh-CN" altLang="en-US" sz="3200" b="1">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And record these </a:t>
            </a:r>
            <a:r>
              <a:rPr lang="en-US" altLang="zh-CN" sz="2000" i="1" dirty="0">
                <a:solidFill>
                  <a:schemeClr val="tx1">
                    <a:lumMod val="95000"/>
                    <a:lumOff val="5000"/>
                  </a:schemeClr>
                </a:solidFill>
                <a:sym typeface="+mn-ea"/>
              </a:rPr>
              <a:t>outgoing interfaces</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outface</a:t>
            </a:r>
            <a:r>
              <a:rPr lang="en-US" altLang="zh-CN" sz="2000" dirty="0">
                <a:solidFill>
                  <a:schemeClr val="tx1">
                    <a:lumMod val="95000"/>
                    <a:lumOff val="5000"/>
                  </a:schemeClr>
                </a:solidFill>
                <a:sym typeface="+mn-ea"/>
              </a:rPr>
              <a:t> of the matching </a:t>
            </a:r>
            <a:r>
              <a:rPr lang="en-US" altLang="zh-CN" sz="2000" i="1" dirty="0">
                <a:solidFill>
                  <a:schemeClr val="tx1">
                    <a:lumMod val="95000"/>
                    <a:lumOff val="5000"/>
                  </a:schemeClr>
                </a:solidFill>
                <a:sym typeface="+mn-ea"/>
              </a:rPr>
              <a:t>entry</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[outface,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 , 'content_name': [[inface], [outface, ...]]}</a:t>
            </a:r>
            <a:endParaRPr lang="zh-CN" altLang="en-US" sz="2000" i="1" dirty="0">
              <a:solidFill>
                <a:schemeClr val="tx1">
                  <a:lumMod val="95000"/>
                  <a:lumOff val="5000"/>
                </a:schemeClr>
              </a:solidFill>
              <a:sym typeface="+mn-ea"/>
            </a:endParaRPr>
          </a:p>
          <a:p>
            <a:pPr algn="just">
              <a:buFont typeface="Wingdings" panose="05000000000000000000" pitchFamily="2" charset="2"/>
              <a:buChar char="l"/>
            </a:pPr>
            <a:endParaRPr lang="en-US" altLang="zh-CN" sz="2000" dirty="0">
              <a:solidFill>
                <a:srgbClr val="FF0000"/>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endParaRPr lang="en-US" altLang="zh-CN"/>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90" name="菱形 89"/>
          <p:cNvSpPr/>
          <p:nvPr/>
        </p:nvSpPr>
        <p:spPr>
          <a:xfrm>
            <a:off x="8994140" y="480758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91" name="直接箭头连接符 90"/>
          <p:cNvCxnSpPr>
            <a:stCxn id="87" idx="2"/>
            <a:endCxn id="93" idx="0"/>
          </p:cNvCxnSpPr>
          <p:nvPr/>
        </p:nvCxnSpPr>
        <p:spPr>
          <a:xfrm>
            <a:off x="9615170" y="3678555"/>
            <a:ext cx="0"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93505" y="395160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FIB</a:t>
            </a:r>
            <a:endParaRPr lang="en-US" altLang="zh-CN"/>
          </a:p>
        </p:txBody>
      </p:sp>
      <p:cxnSp>
        <p:nvCxnSpPr>
          <p:cNvPr id="98" name="直接箭头连接符 97"/>
          <p:cNvCxnSpPr>
            <a:stCxn id="90" idx="3"/>
            <a:endCxn id="99" idx="1"/>
          </p:cNvCxnSpPr>
          <p:nvPr/>
        </p:nvCxnSpPr>
        <p:spPr>
          <a:xfrm>
            <a:off x="10237470" y="5089525"/>
            <a:ext cx="67119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9" name="矩形 98"/>
          <p:cNvSpPr/>
          <p:nvPr/>
        </p:nvSpPr>
        <p:spPr>
          <a:xfrm>
            <a:off x="10908665" y="4878070"/>
            <a:ext cx="95059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brocast </a:t>
            </a:r>
            <a:endParaRPr lang="en-US" altLang="zh-CN"/>
          </a:p>
        </p:txBody>
      </p:sp>
      <p:sp>
        <p:nvSpPr>
          <p:cNvPr id="100" name="矩形 99"/>
          <p:cNvSpPr/>
          <p:nvPr/>
        </p:nvSpPr>
        <p:spPr>
          <a:xfrm>
            <a:off x="7390130" y="4878070"/>
            <a:ext cx="112077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best_route </a:t>
            </a:r>
            <a:endParaRPr lang="en-US" altLang="zh-CN"/>
          </a:p>
        </p:txBody>
      </p:sp>
      <p:cxnSp>
        <p:nvCxnSpPr>
          <p:cNvPr id="101" name="直接箭头连接符 100"/>
          <p:cNvCxnSpPr>
            <a:stCxn id="90" idx="1"/>
            <a:endCxn id="100" idx="3"/>
          </p:cNvCxnSpPr>
          <p:nvPr/>
        </p:nvCxnSpPr>
        <p:spPr>
          <a:xfrm flipH="1">
            <a:off x="8510905" y="5089525"/>
            <a:ext cx="48323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0333355" y="477456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03" name="文本框 102"/>
          <p:cNvSpPr txBox="1"/>
          <p:nvPr/>
        </p:nvSpPr>
        <p:spPr>
          <a:xfrm>
            <a:off x="8469630" y="473202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04" name="文本框 103"/>
          <p:cNvSpPr txBox="1"/>
          <p:nvPr/>
        </p:nvSpPr>
        <p:spPr>
          <a:xfrm>
            <a:off x="8896985" y="448818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105" name="矩形 104"/>
          <p:cNvSpPr/>
          <p:nvPr/>
        </p:nvSpPr>
        <p:spPr>
          <a:xfrm>
            <a:off x="8993505" y="563816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 entry</a:t>
            </a:r>
            <a:endParaRPr lang="en-US" altLang="zh-CN"/>
          </a:p>
        </p:txBody>
      </p:sp>
      <p:sp>
        <p:nvSpPr>
          <p:cNvPr id="106" name="矩形 105"/>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endParaRPr lang="en-US" altLang="zh-CN"/>
          </a:p>
        </p:txBody>
      </p:sp>
      <p:sp>
        <p:nvSpPr>
          <p:cNvPr id="107" name="矩形 106"/>
          <p:cNvSpPr/>
          <p:nvPr/>
        </p:nvSpPr>
        <p:spPr>
          <a:xfrm>
            <a:off x="7058025" y="5640705"/>
            <a:ext cx="1774825" cy="4756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min cost outface in FIB entry </a:t>
            </a:r>
            <a:endParaRPr lang="en-US" altLang="zh-CN"/>
          </a:p>
        </p:txBody>
      </p:sp>
      <p:sp>
        <p:nvSpPr>
          <p:cNvPr id="108" name="矩形 107"/>
          <p:cNvSpPr/>
          <p:nvPr/>
        </p:nvSpPr>
        <p:spPr>
          <a:xfrm>
            <a:off x="10676255" y="564070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FIB entry </a:t>
            </a:r>
            <a:endParaRPr lang="en-US" altLang="zh-CN"/>
          </a:p>
        </p:txBody>
      </p:sp>
      <p:cxnSp>
        <p:nvCxnSpPr>
          <p:cNvPr id="109" name="直接箭头连接符 108"/>
          <p:cNvCxnSpPr>
            <a:stCxn id="99" idx="2"/>
            <a:endCxn id="108" idx="0"/>
          </p:cNvCxnSpPr>
          <p:nvPr/>
        </p:nvCxnSpPr>
        <p:spPr>
          <a:xfrm>
            <a:off x="11389995" y="5300345"/>
            <a:ext cx="254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100" idx="2"/>
            <a:endCxn id="107" idx="0"/>
          </p:cNvCxnSpPr>
          <p:nvPr/>
        </p:nvCxnSpPr>
        <p:spPr>
          <a:xfrm flipH="1">
            <a:off x="7945755" y="5300345"/>
            <a:ext cx="508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107" idx="3"/>
            <a:endCxn id="105" idx="1"/>
          </p:cNvCxnSpPr>
          <p:nvPr/>
        </p:nvCxnSpPr>
        <p:spPr>
          <a:xfrm flipV="1">
            <a:off x="8832850" y="5876925"/>
            <a:ext cx="160655" cy="190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108" idx="1"/>
            <a:endCxn id="105" idx="3"/>
          </p:cNvCxnSpPr>
          <p:nvPr/>
        </p:nvCxnSpPr>
        <p:spPr>
          <a:xfrm flipH="1" flipV="1">
            <a:off x="10241915" y="5876925"/>
            <a:ext cx="440055" cy="127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3" name="肘形连接符 112"/>
          <p:cNvCxnSpPr>
            <a:stCxn id="105" idx="2"/>
            <a:endCxn id="106" idx="0"/>
          </p:cNvCxnSpPr>
          <p:nvPr/>
        </p:nvCxnSpPr>
        <p:spPr>
          <a:xfrm rot="5400000" flipV="1">
            <a:off x="9479598"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2" name="直接箭头连接符 1"/>
          <p:cNvCxnSpPr>
            <a:stCxn id="93" idx="2"/>
            <a:endCxn id="90" idx="0"/>
          </p:cNvCxnSpPr>
          <p:nvPr/>
        </p:nvCxnSpPr>
        <p:spPr>
          <a:xfrm>
            <a:off x="9615170" y="4429125"/>
            <a:ext cx="635" cy="3784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endParaRPr lang="en-US" altLang="zh-CN"/>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interest</a:t>
            </a:r>
            <a:endParaRPr lang="zh-CN" altLang="en-US" sz="1800" b="1">
              <a:solidFill>
                <a:srgbClr val="FF0000"/>
              </a:solidFill>
            </a:endParaRP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zh-CN" altLang="en-US" sz="3200" b="1">
              <a:sym typeface="+mn-ea"/>
            </a:endParaRPr>
          </a:p>
          <a:p>
            <a:pPr>
              <a:buFont typeface="Wingdings" panose="05000000000000000000" pitchFamily="2" charset="2"/>
              <a:buChar char="l"/>
            </a:pPr>
            <a:r>
              <a:rPr lang="zh-CN" altLang="en-US" sz="2000" i="1" dirty="0">
                <a:solidFill>
                  <a:schemeClr val="tx1">
                    <a:lumMod val="95000"/>
                    <a:lumOff val="5000"/>
                  </a:schemeClr>
                </a:solidFill>
                <a:sym typeface="+mn-ea"/>
              </a:rPr>
              <a:t>interest </a:t>
            </a:r>
            <a:r>
              <a:rPr lang="zh-CN" altLang="en-US" sz="2000" dirty="0">
                <a:solidFill>
                  <a:schemeClr val="tx1">
                    <a:lumMod val="95000"/>
                    <a:lumOff val="5000"/>
                  </a:schemeClr>
                </a:solidFill>
                <a:sym typeface="+mn-ea"/>
              </a:rPr>
              <a:t>miss in </a:t>
            </a:r>
            <a:r>
              <a:rPr lang="en-US" altLang="zh-CN" sz="2000" i="1" dirty="0">
                <a:solidFill>
                  <a:schemeClr val="tx1">
                    <a:lumMod val="95000"/>
                    <a:lumOff val="5000"/>
                  </a:schemeClr>
                </a:solidFill>
                <a:sym typeface="+mn-ea"/>
              </a:rPr>
              <a:t>ps</a:t>
            </a:r>
            <a:r>
              <a:rPr lang="zh-CN" altLang="en-US" sz="2000" i="1" dirty="0">
                <a:solidFill>
                  <a:schemeClr val="tx1">
                    <a:lumMod val="95000"/>
                    <a:lumOff val="5000"/>
                  </a:schemeClr>
                </a:solidFill>
                <a:sym typeface="+mn-ea"/>
              </a:rPr>
              <a:t> </a:t>
            </a:r>
            <a:endParaRPr lang="zh-CN" altLang="en-US" sz="2000" dirty="0">
              <a:solidFill>
                <a:schemeClr val="tx1">
                  <a:lumMod val="95000"/>
                  <a:lumOff val="5000"/>
                </a:schemeClr>
              </a:solidFill>
              <a:sym typeface="+mn-ea"/>
            </a:endParaRPr>
          </a:p>
          <a:p>
            <a:pPr>
              <a:buFont typeface="Wingdings" panose="05000000000000000000" pitchFamily="2" charset="2"/>
              <a:buChar char="l"/>
            </a:pPr>
            <a:r>
              <a:rPr lang="zh-CN" altLang="en-US" sz="2000" dirty="0">
                <a:solidFill>
                  <a:schemeClr val="tx1">
                    <a:lumMod val="95000"/>
                    <a:lumOff val="5000"/>
                  </a:schemeClr>
                </a:solidFill>
                <a:sym typeface="+mn-ea"/>
              </a:rPr>
              <a:t>Create forwarding </a:t>
            </a:r>
            <a:r>
              <a:rPr lang="zh-CN" altLang="en-US" sz="2000" i="1" dirty="0">
                <a:solidFill>
                  <a:schemeClr val="tx1">
                    <a:lumMod val="95000"/>
                    <a:lumOff val="5000"/>
                  </a:schemeClr>
                </a:solidFill>
                <a:sym typeface="+mn-ea"/>
              </a:rPr>
              <a:t>interest packets</a:t>
            </a:r>
            <a:r>
              <a:rPr lang="zh-CN" altLang="en-US" sz="2000" dirty="0">
                <a:solidFill>
                  <a:schemeClr val="tx1">
                    <a:lumMod val="95000"/>
                    <a:lumOff val="5000"/>
                  </a:schemeClr>
                </a:solidFill>
                <a:sym typeface="+mn-ea"/>
              </a:rPr>
              <a:t>, which may need to be forwarded to multiple </a:t>
            </a:r>
            <a:r>
              <a:rPr lang="zh-CN" altLang="en-US" sz="2000" i="1" dirty="0">
                <a:solidFill>
                  <a:schemeClr val="tx1">
                    <a:lumMod val="95000"/>
                    <a:lumOff val="5000"/>
                  </a:schemeClr>
                </a:solidFill>
                <a:sym typeface="+mn-ea"/>
              </a:rPr>
              <a:t>output interfaces</a:t>
            </a:r>
            <a:r>
              <a:rPr lang="zh-CN" altLang="en-US" sz="2000" dirty="0">
                <a:solidFill>
                  <a:schemeClr val="tx1">
                    <a:lumMod val="95000"/>
                    <a:lumOff val="5000"/>
                  </a:schemeClr>
                </a:solidFill>
                <a:sym typeface="+mn-ea"/>
              </a:rPr>
              <a:t>. The first number of each list is the </a:t>
            </a:r>
            <a:r>
              <a:rPr lang="zh-CN" altLang="en-US" sz="2000" i="1" dirty="0">
                <a:solidFill>
                  <a:schemeClr val="tx1">
                    <a:lumMod val="95000"/>
                    <a:lumOff val="5000"/>
                  </a:schemeClr>
                </a:solidFill>
                <a:sym typeface="+mn-ea"/>
              </a:rPr>
              <a:t>outface</a:t>
            </a:r>
            <a:r>
              <a:rPr lang="zh-CN" altLang="en-US" sz="2000" dirty="0">
                <a:solidFill>
                  <a:schemeClr val="tx1">
                    <a:lumMod val="95000"/>
                    <a:lumOff val="5000"/>
                  </a:schemeClr>
                </a:solidFill>
                <a:sym typeface="+mn-ea"/>
              </a:rPr>
              <a:t> (router ID). </a:t>
            </a:r>
            <a:endParaRPr lang="zh-CN" altLang="en-US" sz="2000" dirty="0">
              <a:solidFill>
                <a:schemeClr val="tx1">
                  <a:lumMod val="95000"/>
                  <a:lumOff val="5000"/>
                </a:schemeClr>
              </a:solidFill>
              <a:sym typeface="+mn-ea"/>
            </a:endParaRPr>
          </a:p>
          <a:p>
            <a:pPr algn="l">
              <a:buFont typeface="Wingdings" panose="05000000000000000000" pitchFamily="2" charset="2"/>
              <a:buChar char="l"/>
            </a:pPr>
            <a:r>
              <a:rPr lang="zh-CN" altLang="en-US" sz="2000" dirty="0">
                <a:solidFill>
                  <a:schemeClr val="tx1">
                    <a:lumMod val="95000"/>
                    <a:lumOff val="5000"/>
                  </a:schemeClr>
                </a:solidFill>
                <a:sym typeface="+mn-ea"/>
              </a:rPr>
              <a:t>interest packets 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en-US" altLang="zh-CN" sz="1800" i="1" dirty="0">
                <a:solidFill>
                  <a:schemeClr val="tx1">
                    <a:lumMod val="95000"/>
                    <a:lumOff val="5000"/>
                  </a:schemeClr>
                </a:solidFill>
                <a:sym typeface="+mn-ea"/>
              </a:rPr>
              <a:t>=</a:t>
            </a:r>
            <a:r>
              <a:rPr lang="zh-CN" altLang="en-US" sz="1800" i="1" dirty="0">
                <a:solidFill>
                  <a:schemeClr val="tx1">
                    <a:lumMod val="95000"/>
                    <a:lumOff val="5000"/>
                  </a:schemeClr>
                </a:solidFill>
                <a:sym typeface="+mn-ea"/>
              </a:rPr>
              <a:t>[[</a:t>
            </a:r>
            <a:r>
              <a:rPr lang="en-US" altLang="zh-CN" sz="1800" b="1" i="1" dirty="0">
                <a:solidFill>
                  <a:schemeClr val="tx1">
                    <a:lumMod val="95000"/>
                    <a:lumOff val="5000"/>
                  </a:schemeClr>
                </a:solidFill>
                <a:sym typeface="+mn-ea"/>
              </a:rPr>
              <a:t>7</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0, 'data_start_time': 0</a:t>
            </a:r>
            <a:r>
              <a:rPr lang="zh-CN" altLang="en-US" sz="1800" i="1" dirty="0">
                <a:solidFill>
                  <a:schemeClr val="tx1">
                    <a:lumMod val="95000"/>
                    <a:lumOff val="5000"/>
                  </a:schemeClr>
                </a:solidFill>
                <a:sym typeface="+mn-ea"/>
              </a:rPr>
              <a:t>}],  [</a:t>
            </a:r>
            <a:r>
              <a:rPr lang="zh-CN" altLang="en-US" sz="1800" b="1" i="1" dirty="0">
                <a:solidFill>
                  <a:schemeClr val="tx1">
                    <a:lumMod val="95000"/>
                    <a:lumOff val="5000"/>
                  </a:schemeClr>
                </a:solidFill>
                <a:sym typeface="+mn-ea"/>
              </a:rPr>
              <a:t>4</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0, 'data_start_time': 0</a:t>
            </a:r>
            <a:r>
              <a:rPr lang="zh-CN" altLang="en-US" sz="1800" i="1" dirty="0">
                <a:solidFill>
                  <a:schemeClr val="tx1">
                    <a:lumMod val="95000"/>
                    <a:lumOff val="5000"/>
                  </a:schemeClr>
                </a:solidFill>
                <a:sym typeface="+mn-ea"/>
              </a:rPr>
              <a:t>}],  [</a:t>
            </a:r>
            <a:r>
              <a:rPr lang="en-US" altLang="zh-CN" sz="1800" b="1" i="1" dirty="0">
                <a:solidFill>
                  <a:schemeClr val="tx1">
                    <a:lumMod val="95000"/>
                    <a:lumOff val="5000"/>
                  </a:schemeClr>
                </a:solidFill>
                <a:sym typeface="+mn-ea"/>
              </a:rPr>
              <a:t>8</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r>
              <a:rPr lang="en-US" altLang="zh-CN" sz="1800" i="1" dirty="0">
                <a:solidFill>
                  <a:srgbClr val="FF0000"/>
                </a:solidFill>
                <a:sym typeface="+mn-ea"/>
              </a:rPr>
              <a:t>, 'interest_start_time': 0, 'data_start_time': 0</a:t>
            </a:r>
            <a:r>
              <a:rPr lang="zh-CN" altLang="en-US" sz="1800" i="1" dirty="0">
                <a:solidFill>
                  <a:schemeClr val="tx1">
                    <a:lumMod val="95000"/>
                    <a:lumOff val="5000"/>
                  </a:schemeClr>
                </a:solidFill>
                <a:sym typeface="+mn-ea"/>
              </a:rPr>
              <a:t>}]]</a:t>
            </a:r>
            <a:endParaRPr lang="en-US" altLang="zh-CN" sz="18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a:t>
            </a:r>
            <a:r>
              <a:rPr lang="en-US" altLang="zh-CN" sz="2000" i="1" dirty="0">
                <a:solidFill>
                  <a:schemeClr val="tx1">
                    <a:lumMod val="95000"/>
                    <a:lumOff val="5000"/>
                  </a:schemeClr>
                </a:solidFill>
                <a:sym typeface="+mn-ea"/>
              </a:rPr>
              <a:t>interest packets</a:t>
            </a:r>
            <a:r>
              <a:rPr lang="en-US" altLang="zh-CN" sz="2000" dirty="0">
                <a:solidFill>
                  <a:schemeClr val="tx1">
                    <a:lumMod val="95000"/>
                    <a:lumOff val="5000"/>
                  </a:schemeClr>
                </a:solidFill>
                <a:sym typeface="+mn-ea"/>
              </a:rPr>
              <a:t> is forwarded by the server.</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endParaRPr lang="en-US" altLang="zh-CN" sz="2000" dirty="0">
              <a:solidFill>
                <a:srgbClr val="FF0000"/>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endParaRPr lang="en-US" altLang="zh-CN"/>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endParaRPr lang="en-US" altLang="zh-CN"/>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endParaRPr lang="en-US" altLang="zh-CN"/>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endParaRPr lang="en-US" altLang="zh-CN"/>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endParaRPr lang="en-US" altLang="zh-CN"/>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endParaRPr lang="en-US" altLang="zh-CN"/>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endParaRPr lang="en-US" altLang="zh-CN"/>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90" name="菱形 89"/>
          <p:cNvSpPr/>
          <p:nvPr/>
        </p:nvSpPr>
        <p:spPr>
          <a:xfrm>
            <a:off x="8994140" y="480758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endParaRPr lang="en-US" altLang="zh-CN"/>
          </a:p>
        </p:txBody>
      </p:sp>
      <p:cxnSp>
        <p:nvCxnSpPr>
          <p:cNvPr id="91" name="直接箭头连接符 90"/>
          <p:cNvCxnSpPr>
            <a:stCxn id="87" idx="2"/>
            <a:endCxn id="93" idx="0"/>
          </p:cNvCxnSpPr>
          <p:nvPr/>
        </p:nvCxnSpPr>
        <p:spPr>
          <a:xfrm>
            <a:off x="9615170" y="3678555"/>
            <a:ext cx="0"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93505" y="395160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FIB</a:t>
            </a:r>
            <a:endParaRPr lang="en-US" altLang="zh-CN"/>
          </a:p>
        </p:txBody>
      </p:sp>
      <p:cxnSp>
        <p:nvCxnSpPr>
          <p:cNvPr id="98" name="直接箭头连接符 97"/>
          <p:cNvCxnSpPr>
            <a:stCxn id="90" idx="3"/>
            <a:endCxn id="99" idx="1"/>
          </p:cNvCxnSpPr>
          <p:nvPr/>
        </p:nvCxnSpPr>
        <p:spPr>
          <a:xfrm>
            <a:off x="10237470" y="5089525"/>
            <a:ext cx="67119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9" name="矩形 98"/>
          <p:cNvSpPr/>
          <p:nvPr/>
        </p:nvSpPr>
        <p:spPr>
          <a:xfrm>
            <a:off x="10908665" y="4878070"/>
            <a:ext cx="95059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brocast </a:t>
            </a:r>
            <a:endParaRPr lang="en-US" altLang="zh-CN"/>
          </a:p>
        </p:txBody>
      </p:sp>
      <p:sp>
        <p:nvSpPr>
          <p:cNvPr id="100" name="矩形 99"/>
          <p:cNvSpPr/>
          <p:nvPr/>
        </p:nvSpPr>
        <p:spPr>
          <a:xfrm>
            <a:off x="7390130" y="4878070"/>
            <a:ext cx="1120775" cy="4222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best_route </a:t>
            </a:r>
            <a:endParaRPr lang="en-US" altLang="zh-CN"/>
          </a:p>
        </p:txBody>
      </p:sp>
      <p:cxnSp>
        <p:nvCxnSpPr>
          <p:cNvPr id="101" name="直接箭头连接符 100"/>
          <p:cNvCxnSpPr>
            <a:stCxn id="90" idx="1"/>
            <a:endCxn id="100" idx="3"/>
          </p:cNvCxnSpPr>
          <p:nvPr/>
        </p:nvCxnSpPr>
        <p:spPr>
          <a:xfrm flipH="1">
            <a:off x="8510905" y="5089525"/>
            <a:ext cx="483235"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0333355" y="477456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03" name="文本框 102"/>
          <p:cNvSpPr txBox="1"/>
          <p:nvPr/>
        </p:nvSpPr>
        <p:spPr>
          <a:xfrm>
            <a:off x="8469630" y="473202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04" name="文本框 103"/>
          <p:cNvSpPr txBox="1"/>
          <p:nvPr/>
        </p:nvSpPr>
        <p:spPr>
          <a:xfrm>
            <a:off x="8896985" y="4488180"/>
            <a:ext cx="673100" cy="306705"/>
          </a:xfrm>
          <a:prstGeom prst="rect">
            <a:avLst/>
          </a:prstGeom>
          <a:noFill/>
        </p:spPr>
        <p:txBody>
          <a:bodyPr wrap="square" rtlCol="0">
            <a:spAutoFit/>
          </a:bodyPr>
          <a:lstStyle/>
          <a:p>
            <a:r>
              <a:rPr lang="en-US" altLang="zh-CN">
                <a:sym typeface="+mn-ea"/>
              </a:rPr>
              <a:t>name</a:t>
            </a:r>
            <a:endParaRPr lang="en-US" altLang="zh-CN"/>
          </a:p>
        </p:txBody>
      </p:sp>
      <p:sp>
        <p:nvSpPr>
          <p:cNvPr id="105" name="矩形 104"/>
          <p:cNvSpPr/>
          <p:nvPr/>
        </p:nvSpPr>
        <p:spPr>
          <a:xfrm>
            <a:off x="8993505" y="5638165"/>
            <a:ext cx="12426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 entry</a:t>
            </a:r>
            <a:endParaRPr lang="en-US" altLang="zh-CN"/>
          </a:p>
        </p:txBody>
      </p:sp>
      <p:sp>
        <p:nvSpPr>
          <p:cNvPr id="106" name="矩形 105"/>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endParaRPr lang="en-US" altLang="zh-CN"/>
          </a:p>
        </p:txBody>
      </p:sp>
      <p:sp>
        <p:nvSpPr>
          <p:cNvPr id="107" name="矩形 106"/>
          <p:cNvSpPr/>
          <p:nvPr/>
        </p:nvSpPr>
        <p:spPr>
          <a:xfrm>
            <a:off x="7058025" y="5640705"/>
            <a:ext cx="1774825" cy="4756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min cost outface in FIB entry </a:t>
            </a:r>
            <a:endParaRPr lang="en-US" altLang="zh-CN"/>
          </a:p>
        </p:txBody>
      </p:sp>
      <p:sp>
        <p:nvSpPr>
          <p:cNvPr id="108" name="矩形 107"/>
          <p:cNvSpPr/>
          <p:nvPr/>
        </p:nvSpPr>
        <p:spPr>
          <a:xfrm>
            <a:off x="10676255" y="564070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FIB entry </a:t>
            </a:r>
            <a:endParaRPr lang="en-US" altLang="zh-CN"/>
          </a:p>
        </p:txBody>
      </p:sp>
      <p:cxnSp>
        <p:nvCxnSpPr>
          <p:cNvPr id="109" name="直接箭头连接符 108"/>
          <p:cNvCxnSpPr>
            <a:stCxn id="99" idx="2"/>
            <a:endCxn id="108" idx="0"/>
          </p:cNvCxnSpPr>
          <p:nvPr/>
        </p:nvCxnSpPr>
        <p:spPr>
          <a:xfrm>
            <a:off x="11389995" y="5300345"/>
            <a:ext cx="254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100" idx="2"/>
            <a:endCxn id="107" idx="0"/>
          </p:cNvCxnSpPr>
          <p:nvPr/>
        </p:nvCxnSpPr>
        <p:spPr>
          <a:xfrm flipH="1">
            <a:off x="7945755" y="5300345"/>
            <a:ext cx="5080" cy="3403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107" idx="3"/>
            <a:endCxn id="105" idx="1"/>
          </p:cNvCxnSpPr>
          <p:nvPr/>
        </p:nvCxnSpPr>
        <p:spPr>
          <a:xfrm flipV="1">
            <a:off x="8832850" y="5876925"/>
            <a:ext cx="160655" cy="190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108" idx="1"/>
            <a:endCxn id="105" idx="3"/>
          </p:cNvCxnSpPr>
          <p:nvPr/>
        </p:nvCxnSpPr>
        <p:spPr>
          <a:xfrm flipH="1" flipV="1">
            <a:off x="10241915" y="5876925"/>
            <a:ext cx="440055" cy="127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3" name="肘形连接符 112"/>
          <p:cNvCxnSpPr>
            <a:stCxn id="105" idx="2"/>
            <a:endCxn id="106" idx="0"/>
          </p:cNvCxnSpPr>
          <p:nvPr/>
        </p:nvCxnSpPr>
        <p:spPr>
          <a:xfrm rot="5400000" flipV="1">
            <a:off x="9479598"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2" name="直接箭头连接符 1"/>
          <p:cNvCxnSpPr>
            <a:stCxn id="93" idx="2"/>
            <a:endCxn id="90" idx="0"/>
          </p:cNvCxnSpPr>
          <p:nvPr/>
        </p:nvCxnSpPr>
        <p:spPr>
          <a:xfrm>
            <a:off x="9615170" y="4429125"/>
            <a:ext cx="635" cy="37846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908550" y="-5080"/>
            <a:ext cx="7307580"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8051165"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44182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 each time.</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gets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from packet. Go to </a:t>
            </a:r>
            <a:r>
              <a:rPr lang="en-US" altLang="zh-CN" sz="2000" i="1" dirty="0">
                <a:solidFill>
                  <a:schemeClr val="tx1">
                    <a:lumMod val="95000"/>
                    <a:lumOff val="5000"/>
                  </a:schemeClr>
                </a:solidFill>
                <a:sym typeface="+mn-ea"/>
              </a:rPr>
              <a:t>pit </a:t>
            </a:r>
            <a:r>
              <a:rPr lang="en-US" altLang="zh-CN" sz="2000" dirty="0">
                <a:solidFill>
                  <a:schemeClr val="tx1">
                    <a:lumMod val="95000"/>
                    <a:lumOff val="5000"/>
                  </a:schemeClr>
                </a:solidFill>
                <a:sym typeface="+mn-ea"/>
              </a:rPr>
              <a:t>to find if there is matching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miss, </a:t>
            </a:r>
            <a:r>
              <a:rPr lang="en-US" altLang="zh-CN" sz="2000" i="1" dirty="0">
                <a:solidFill>
                  <a:schemeClr val="tx1">
                    <a:lumMod val="95000"/>
                    <a:lumOff val="5000"/>
                  </a:schemeClr>
                </a:solidFill>
                <a:sym typeface="+mn-ea"/>
              </a:rPr>
              <a:t>data </a:t>
            </a:r>
            <a:r>
              <a:rPr lang="en-US" altLang="zh-CN" sz="2000" dirty="0">
                <a:solidFill>
                  <a:schemeClr val="tx1">
                    <a:lumMod val="95000"/>
                    <a:lumOff val="5000"/>
                  </a:schemeClr>
                </a:solidFill>
                <a:sym typeface="+mn-ea"/>
              </a:rPr>
              <a:t>is droped. The router takes a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for processing.</a:t>
            </a:r>
            <a:endParaRPr lang="en-US" altLang="zh-CN" sz="2000" dirty="0">
              <a:solidFill>
                <a:srgbClr val="FF0000"/>
              </a:solidFill>
              <a:sym typeface="+mn-ea"/>
            </a:endParaRPr>
          </a:p>
        </p:txBody>
      </p:sp>
      <p:sp>
        <p:nvSpPr>
          <p:cNvPr id="2" name="矩形 1"/>
          <p:cNvSpPr/>
          <p:nvPr/>
        </p:nvSpPr>
        <p:spPr>
          <a:xfrm>
            <a:off x="4907915" y="784860"/>
            <a:ext cx="7308215"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899525"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811135"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797675"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614795"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227320"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301865" y="647700"/>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231890" y="1143000"/>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263640"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333990"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908550" y="-5080"/>
            <a:ext cx="7307580"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8051165"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44182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rgbClr val="FF0000"/>
                </a:solidFill>
                <a:sym typeface="+mn-ea"/>
              </a:rPr>
              <a:t>At the same time, check whether the FIB is full. If FIB is smaller than </a:t>
            </a:r>
            <a:r>
              <a:rPr lang="en-US" altLang="zh-CN" sz="2000" i="1" dirty="0">
                <a:solidFill>
                  <a:srgbClr val="FF0000"/>
                </a:solidFill>
                <a:sym typeface="+mn-ea"/>
              </a:rPr>
              <a:t>fib_size</a:t>
            </a:r>
            <a:r>
              <a:rPr lang="en-US" altLang="zh-CN" sz="2000" dirty="0">
                <a:solidFill>
                  <a:srgbClr val="FF0000"/>
                </a:solidFill>
                <a:sym typeface="+mn-ea"/>
              </a:rPr>
              <a:t>, then update the </a:t>
            </a:r>
            <a:r>
              <a:rPr lang="en-US" altLang="zh-CN" sz="2000" i="1" dirty="0">
                <a:solidFill>
                  <a:srgbClr val="FF0000"/>
                </a:solidFill>
                <a:sym typeface="+mn-ea"/>
              </a:rPr>
              <a:t>content name</a:t>
            </a:r>
            <a:r>
              <a:rPr lang="en-US" altLang="zh-CN" sz="2000" dirty="0">
                <a:solidFill>
                  <a:srgbClr val="FF0000"/>
                </a:solidFill>
                <a:sym typeface="+mn-ea"/>
              </a:rPr>
              <a:t> and routing information (</a:t>
            </a:r>
            <a:r>
              <a:rPr lang="en-US" altLang="zh-CN" sz="2000" i="1" dirty="0">
                <a:solidFill>
                  <a:srgbClr val="FF0000"/>
                </a:solidFill>
                <a:sym typeface="+mn-ea"/>
              </a:rPr>
              <a:t>outface</a:t>
            </a:r>
            <a:r>
              <a:rPr lang="en-US" altLang="zh-CN" sz="2000" dirty="0">
                <a:solidFill>
                  <a:srgbClr val="FF0000"/>
                </a:solidFill>
                <a:sym typeface="+mn-ea"/>
              </a:rPr>
              <a:t>) to the FIB.</a:t>
            </a:r>
            <a:endParaRPr lang="en-US" altLang="zh-CN" sz="2000" dirty="0">
              <a:solidFill>
                <a:srgbClr val="FF0000"/>
              </a:solidFill>
              <a:sym typeface="+mn-ea"/>
            </a:endParaRPr>
          </a:p>
          <a:p>
            <a:pPr algn="just">
              <a:buFont typeface="Wingdings" panose="05000000000000000000" pitchFamily="2" charset="2"/>
              <a:buChar char="l"/>
            </a:pPr>
            <a:r>
              <a:rPr lang="en-US" altLang="zh-CN" sz="2000" i="1" dirty="0">
                <a:solidFill>
                  <a:srgbClr val="FF0000"/>
                </a:solidFill>
                <a:sym typeface="+mn-ea"/>
              </a:rPr>
              <a:t>fib</a:t>
            </a:r>
            <a:r>
              <a:rPr lang="en-US" altLang="zh-CN" sz="2000" dirty="0">
                <a:solidFill>
                  <a:srgbClr val="FF0000"/>
                </a:solidFill>
                <a:sym typeface="+mn-ea"/>
              </a:rPr>
              <a:t> 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{'content_name': [[outface, cost, time], ...], ... }</a:t>
            </a:r>
            <a:endParaRPr lang="en-US" altLang="zh-CN" sz="2000" dirty="0">
              <a:solidFill>
                <a:srgbClr val="FF0000"/>
              </a:solidFill>
              <a:sym typeface="+mn-ea"/>
            </a:endParaRPr>
          </a:p>
          <a:p>
            <a:pPr algn="just">
              <a:buFont typeface="Wingdings" panose="05000000000000000000" pitchFamily="2" charset="2"/>
              <a:buChar char="l"/>
            </a:pPr>
            <a:r>
              <a:rPr lang="en-US" altLang="zh-CN" sz="2000" i="1" dirty="0">
                <a:solidFill>
                  <a:srgbClr val="FF0000"/>
                </a:solidFill>
                <a:sym typeface="+mn-ea"/>
              </a:rPr>
              <a:t>fib_entry</a:t>
            </a:r>
            <a:r>
              <a:rPr lang="en-US" altLang="zh-CN" sz="2000" dirty="0">
                <a:solidFill>
                  <a:srgbClr val="FF0000"/>
                </a:solidFill>
                <a:sym typeface="+mn-ea"/>
              </a:rPr>
              <a:t> 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dirty="0">
                <a:solidFill>
                  <a:srgbClr val="FF0000"/>
                </a:solidFill>
                <a:sym typeface="+mn-ea"/>
              </a:rPr>
              <a:t>= </a:t>
            </a:r>
            <a:r>
              <a:rPr lang="en-US" altLang="zh-CN" sz="2000" i="1" dirty="0">
                <a:solidFill>
                  <a:srgbClr val="FF0000"/>
                </a:solidFill>
                <a:sym typeface="+mn-ea"/>
              </a:rPr>
              <a:t>[[outface, cost, time], ...]</a:t>
            </a:r>
            <a:endParaRPr lang="en-US" altLang="zh-CN" sz="2000" dirty="0">
              <a:solidFill>
                <a:srgbClr val="FF0000"/>
              </a:solidFill>
              <a:sym typeface="+mn-ea"/>
            </a:endParaRPr>
          </a:p>
          <a:p>
            <a:pPr marL="106680" indent="0" algn="just">
              <a:buFont typeface="Wingdings" panose="05000000000000000000" pitchFamily="2" charset="2"/>
              <a:buNone/>
            </a:pPr>
            <a:endParaRPr lang="en-US" altLang="zh-CN" sz="2000" i="1"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time = 'data_start_time'</a:t>
            </a:r>
            <a:endParaRPr lang="en-US" altLang="zh-CN" sz="2000" i="1"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cost = current_time - interest_start_time</a:t>
            </a:r>
            <a:endParaRPr lang="en-US" altLang="zh-CN" sz="2000" dirty="0">
              <a:solidFill>
                <a:srgbClr val="FF0000"/>
              </a:solidFill>
              <a:sym typeface="+mn-ea"/>
            </a:endParaRPr>
          </a:p>
          <a:p>
            <a:pPr algn="just">
              <a:buFont typeface="Wingdings" panose="05000000000000000000" pitchFamily="2" charset="2"/>
              <a:buChar char="l"/>
            </a:pPr>
            <a:endParaRPr lang="en-US" altLang="zh-CN" sz="2000" dirty="0">
              <a:solidFill>
                <a:srgbClr val="FF0000"/>
              </a:solidFill>
              <a:sym typeface="+mn-ea"/>
            </a:endParaRPr>
          </a:p>
        </p:txBody>
      </p:sp>
      <p:sp>
        <p:nvSpPr>
          <p:cNvPr id="2" name="矩形 1"/>
          <p:cNvSpPr/>
          <p:nvPr/>
        </p:nvSpPr>
        <p:spPr>
          <a:xfrm>
            <a:off x="4907915" y="784860"/>
            <a:ext cx="7308215"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899525"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811135"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797675"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614795"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227320"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301865" y="647700"/>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231890" y="1143000"/>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263640"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333990"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466840"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718810"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664200"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466205"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560820"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960110"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466205"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5049520"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771390" y="-5080"/>
            <a:ext cx="7428865"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7914005"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363720"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Otherwise, it means that this is the first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returned for this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Get the </a:t>
            </a:r>
            <a:r>
              <a:rPr lang="en-US" altLang="zh-CN" sz="2000" i="1" dirty="0">
                <a:solidFill>
                  <a:schemeClr val="tx1">
                    <a:lumMod val="95000"/>
                    <a:lumOff val="5000"/>
                  </a:schemeClr>
                </a:solidFill>
                <a:sym typeface="+mn-ea"/>
              </a:rPr>
              <a:t>incoming interfaces</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PIT_entry</a:t>
            </a:r>
            <a:r>
              <a:rPr lang="en-US" altLang="zh-CN" sz="2000" dirty="0">
                <a:solidFill>
                  <a:schemeClr val="tx1">
                    <a:lumMod val="95000"/>
                    <a:lumOff val="5000"/>
                  </a:schemeClr>
                </a:solidFill>
                <a:sym typeface="+mn-ea"/>
              </a:rPr>
              <a:t>.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zh-CN" altLang="en-US" sz="2000" i="1" dirty="0">
              <a:solidFill>
                <a:schemeClr val="tx1">
                  <a:lumMod val="95000"/>
                  <a:lumOff val="5000"/>
                </a:schemeClr>
              </a:solidFill>
              <a:sym typeface="+mn-ea"/>
            </a:endParaRP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endParaRPr lang="en-US" altLang="zh-CN" sz="2000" dirty="0">
              <a:solidFill>
                <a:srgbClr val="FF0000"/>
              </a:solidFill>
              <a:sym typeface="+mn-ea"/>
            </a:endParaRPr>
          </a:p>
        </p:txBody>
      </p:sp>
      <p:sp>
        <p:nvSpPr>
          <p:cNvPr id="2" name="矩形 1"/>
          <p:cNvSpPr/>
          <p:nvPr/>
        </p:nvSpPr>
        <p:spPr>
          <a:xfrm>
            <a:off x="4770755" y="783590"/>
            <a:ext cx="7429500"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62365"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673975"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60515"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477635"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090160"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158990" y="653415"/>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089015" y="1148715"/>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26480"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196830"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329680"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81650"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527040"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323330"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423660"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822950"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323330"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4912360"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45" name="文本框 44"/>
          <p:cNvSpPr txBox="1"/>
          <p:nvPr/>
        </p:nvSpPr>
        <p:spPr>
          <a:xfrm>
            <a:off x="8113395" y="7867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283700" y="9258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9970135" y="136017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7845425" y="114300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5" name="菱形 124"/>
          <p:cNvSpPr/>
          <p:nvPr/>
        </p:nvSpPr>
        <p:spPr>
          <a:xfrm>
            <a:off x="8646160" y="157416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3" name="内容占位符 2"/>
          <p:cNvSpPr>
            <a:spLocks noGrp="1"/>
          </p:cNvSpPr>
          <p:nvPr/>
        </p:nvSpPr>
        <p:spPr>
          <a:xfrm>
            <a:off x="407670" y="4804410"/>
            <a:ext cx="9968865" cy="147510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Determine whether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is equal to the </a:t>
            </a:r>
            <a:r>
              <a:rPr lang="en-US" altLang="zh-CN" sz="2000" i="1" dirty="0">
                <a:solidFill>
                  <a:schemeClr val="tx1">
                    <a:lumMod val="95000"/>
                    <a:lumOff val="5000"/>
                  </a:schemeClr>
                </a:solidFill>
                <a:sym typeface="+mn-ea"/>
              </a:rPr>
              <a:t>consumer_ID</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If YES, it means that the consumer has received a data response. </a:t>
            </a:r>
            <a:endParaRPr lang="en-US" altLang="zh-CN" sz="2000" dirty="0">
              <a:solidFill>
                <a:srgbClr val="FF0000"/>
              </a:solidFill>
              <a:sym typeface="+mn-ea"/>
            </a:endParaRPr>
          </a:p>
        </p:txBody>
      </p:sp>
      <p:sp>
        <p:nvSpPr>
          <p:cNvPr id="130" name="矩形 129"/>
          <p:cNvSpPr/>
          <p:nvPr/>
        </p:nvSpPr>
        <p:spPr>
          <a:xfrm>
            <a:off x="10828020" y="92583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6" name="肘形连接符 15"/>
          <p:cNvCxnSpPr>
            <a:endCxn id="130" idx="2"/>
          </p:cNvCxnSpPr>
          <p:nvPr/>
        </p:nvCxnSpPr>
        <p:spPr>
          <a:xfrm flipV="1">
            <a:off x="11289030" y="136017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10940415" y="17151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8" name="椭圆形标注 17"/>
          <p:cNvSpPr/>
          <p:nvPr/>
        </p:nvSpPr>
        <p:spPr>
          <a:xfrm>
            <a:off x="10541635" y="2272030"/>
            <a:ext cx="1078865" cy="509270"/>
          </a:xfrm>
          <a:prstGeom prst="wedgeEllipseCallout">
            <a:avLst>
              <a:gd name="adj1" fmla="val 16274"/>
              <a:gd name="adj2" fmla="val -10910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759960" y="-5080"/>
            <a:ext cx="7428865"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7902575"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35292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Data Output.CSV format</a:t>
            </a:r>
            <a:endParaRPr lang="en-US" altLang="zh-CN" sz="2000"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=["Time"=str(times-data['run_start_time']), "Type"=data['type'], "Consumer_ID"='C'+str(data['consumer_ID']), "Route_ID"='R'+str(data['route_ID']), "Content_name"=data['content_name'], "Data_hop"=data['data_hop'],                        "Path"=data['path'],                                           "Result"='Data hit in consumer',                       "Hit_consumer"=1,                                              "Hit_PIT"=1,                                                     "Hit_Miss"=0</a:t>
            </a:r>
            <a:r>
              <a:rPr lang="en-US" altLang="zh-CN" sz="2000" i="1" dirty="0">
                <a:solidFill>
                  <a:srgbClr val="FF0000"/>
                </a:solidFill>
                <a:sym typeface="+mn-ea"/>
              </a:rPr>
              <a:t>,            "response_time"= current_time -interest_start_time</a:t>
            </a:r>
            <a:r>
              <a:rPr lang="en-US" altLang="zh-CN" sz="2000" i="1" dirty="0">
                <a:solidFill>
                  <a:schemeClr val="tx1">
                    <a:lumMod val="95000"/>
                    <a:lumOff val="5000"/>
                  </a:schemeClr>
                </a:solidFill>
                <a:sym typeface="+mn-ea"/>
              </a:rPr>
              <a:t>]</a:t>
            </a:r>
            <a:endParaRPr lang="en-US" altLang="zh-CN" sz="2000" dirty="0">
              <a:solidFill>
                <a:srgbClr val="FF0000"/>
              </a:solidFill>
              <a:sym typeface="+mn-ea"/>
            </a:endParaRPr>
          </a:p>
        </p:txBody>
      </p:sp>
      <p:sp>
        <p:nvSpPr>
          <p:cNvPr id="2" name="矩形 1"/>
          <p:cNvSpPr/>
          <p:nvPr/>
        </p:nvSpPr>
        <p:spPr>
          <a:xfrm>
            <a:off x="4759325" y="784860"/>
            <a:ext cx="7430135"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50935"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662545"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49085"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466205"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078730"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147560" y="653415"/>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077585" y="1148715"/>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15050"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185400"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318250"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70220"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515610"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311900"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412230"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811520"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311900"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4900930"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45" name="文本框 44"/>
          <p:cNvSpPr txBox="1"/>
          <p:nvPr/>
        </p:nvSpPr>
        <p:spPr>
          <a:xfrm>
            <a:off x="8101965" y="7867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272270" y="9258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9958705" y="136017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7833995" y="114300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5" name="菱形 124"/>
          <p:cNvSpPr/>
          <p:nvPr/>
        </p:nvSpPr>
        <p:spPr>
          <a:xfrm>
            <a:off x="8634730" y="157416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30" name="矩形 129"/>
          <p:cNvSpPr/>
          <p:nvPr/>
        </p:nvSpPr>
        <p:spPr>
          <a:xfrm>
            <a:off x="10816590" y="92583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6" name="肘形连接符 15"/>
          <p:cNvCxnSpPr>
            <a:endCxn id="130" idx="2"/>
          </p:cNvCxnSpPr>
          <p:nvPr/>
        </p:nvCxnSpPr>
        <p:spPr>
          <a:xfrm flipV="1">
            <a:off x="11277600" y="136017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10928985" y="17151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8" name="椭圆形标注 17"/>
          <p:cNvSpPr/>
          <p:nvPr/>
        </p:nvSpPr>
        <p:spPr>
          <a:xfrm>
            <a:off x="10530205" y="2272030"/>
            <a:ext cx="1078865" cy="509270"/>
          </a:xfrm>
          <a:prstGeom prst="wedgeEllipseCallout">
            <a:avLst>
              <a:gd name="adj1" fmla="val 16274"/>
              <a:gd name="adj2" fmla="val -10910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759960" y="-5080"/>
            <a:ext cx="7429500"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7902575"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35165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Remove this </a:t>
            </a:r>
            <a:r>
              <a:rPr lang="zh-CN" altLang="en-US" sz="2000" i="1"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record from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Otherwise, forward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to all routers on the </a:t>
            </a:r>
            <a:r>
              <a:rPr lang="en-US" altLang="zh-CN" sz="2000" i="1" dirty="0">
                <a:solidFill>
                  <a:schemeClr val="tx1">
                    <a:lumMod val="95000"/>
                    <a:lumOff val="5000"/>
                  </a:schemeClr>
                </a:solidFill>
                <a:sym typeface="+mn-ea"/>
              </a:rPr>
              <a:t>incoming interface</a:t>
            </a:r>
            <a:r>
              <a:rPr lang="en-US" altLang="zh-CN" sz="2000" dirty="0">
                <a:solidFill>
                  <a:schemeClr val="tx1">
                    <a:lumMod val="95000"/>
                    <a:lumOff val="5000"/>
                  </a:schemeClr>
                </a:solidFill>
                <a:sym typeface="+mn-ea"/>
              </a:rPr>
              <a:t> and remove this </a:t>
            </a:r>
            <a:r>
              <a:rPr lang="zh-CN" altLang="en-US" sz="2000" i="1"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record from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zh-CN" altLang="en-US" sz="2000" i="1" dirty="0">
              <a:solidFill>
                <a:schemeClr val="tx1">
                  <a:lumMod val="95000"/>
                  <a:lumOff val="5000"/>
                </a:schemeClr>
              </a:solidFill>
              <a:sym typeface="+mn-ea"/>
            </a:endParaRPr>
          </a:p>
          <a:p>
            <a:pPr marL="106680" indent="0">
              <a:buFont typeface="Wingdings" panose="05000000000000000000" pitchFamily="2" charset="2"/>
              <a:buNone/>
            </a:pPr>
            <a:endParaRPr lang="en-US" altLang="zh-CN" sz="2000" dirty="0">
              <a:solidFill>
                <a:srgbClr val="FF0000"/>
              </a:solidFill>
              <a:sym typeface="+mn-ea"/>
            </a:endParaRPr>
          </a:p>
        </p:txBody>
      </p:sp>
      <p:sp>
        <p:nvSpPr>
          <p:cNvPr id="2" name="矩形 1"/>
          <p:cNvSpPr/>
          <p:nvPr/>
        </p:nvSpPr>
        <p:spPr>
          <a:xfrm>
            <a:off x="4759325" y="784860"/>
            <a:ext cx="7429500"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50935"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662545"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49085"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466205"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078730"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147560" y="653415"/>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077585" y="1148715"/>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15050"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185400"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318250"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70220"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515610"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311900"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412230"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811520"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311900"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4900930"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45" name="文本框 44"/>
          <p:cNvSpPr txBox="1"/>
          <p:nvPr/>
        </p:nvSpPr>
        <p:spPr>
          <a:xfrm>
            <a:off x="8101965" y="7867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272270" y="9258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9958705" y="136017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7833995" y="114300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5" name="菱形 124"/>
          <p:cNvSpPr/>
          <p:nvPr/>
        </p:nvSpPr>
        <p:spPr>
          <a:xfrm>
            <a:off x="8634730" y="157416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30" name="矩形 129"/>
          <p:cNvSpPr/>
          <p:nvPr/>
        </p:nvSpPr>
        <p:spPr>
          <a:xfrm>
            <a:off x="10816590" y="92583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6" name="肘形连接符 15"/>
          <p:cNvCxnSpPr>
            <a:endCxn id="130" idx="2"/>
          </p:cNvCxnSpPr>
          <p:nvPr/>
        </p:nvCxnSpPr>
        <p:spPr>
          <a:xfrm flipV="1">
            <a:off x="11277600" y="136017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10928985" y="17151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8" name="椭圆形标注 17"/>
          <p:cNvSpPr/>
          <p:nvPr/>
        </p:nvSpPr>
        <p:spPr>
          <a:xfrm>
            <a:off x="10340340" y="2345055"/>
            <a:ext cx="1078865" cy="509270"/>
          </a:xfrm>
          <a:prstGeom prst="wedgeEllipseCallout">
            <a:avLst>
              <a:gd name="adj1" fmla="val 36168"/>
              <a:gd name="adj2" fmla="val -1223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59" name="矩形 58"/>
          <p:cNvSpPr/>
          <p:nvPr/>
        </p:nvSpPr>
        <p:spPr>
          <a:xfrm>
            <a:off x="6632575" y="3551555"/>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endParaRPr lang="en-US" altLang="zh-CN"/>
          </a:p>
        </p:txBody>
      </p:sp>
      <p:sp>
        <p:nvSpPr>
          <p:cNvPr id="124" name="矩形 123"/>
          <p:cNvSpPr/>
          <p:nvPr/>
        </p:nvSpPr>
        <p:spPr>
          <a:xfrm>
            <a:off x="9272905" y="311848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endParaRPr lang="en-US" altLang="zh-CN"/>
          </a:p>
        </p:txBody>
      </p:sp>
      <p:cxnSp>
        <p:nvCxnSpPr>
          <p:cNvPr id="127" name="直接箭头连接符 126"/>
          <p:cNvCxnSpPr>
            <a:endCxn id="124" idx="0"/>
          </p:cNvCxnSpPr>
          <p:nvPr/>
        </p:nvCxnSpPr>
        <p:spPr>
          <a:xfrm flipH="1">
            <a:off x="9953625" y="2588895"/>
            <a:ext cx="635" cy="52959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3"/>
          </p:cNvCxnSpPr>
          <p:nvPr/>
        </p:nvCxnSpPr>
        <p:spPr>
          <a:xfrm rot="10800000" flipV="1">
            <a:off x="7999095" y="2906395"/>
            <a:ext cx="1955165" cy="862330"/>
          </a:xfrm>
          <a:prstGeom prst="bentConnector3">
            <a:avLst>
              <a:gd name="adj1" fmla="val 49984"/>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8996045" y="2092960"/>
            <a:ext cx="2493010" cy="1660525"/>
          </a:xfrm>
          <a:prstGeom prst="bentConnector3">
            <a:avLst>
              <a:gd name="adj1" fmla="val -40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9272905" y="2517140"/>
            <a:ext cx="516890" cy="306705"/>
          </a:xfrm>
          <a:prstGeom prst="rect">
            <a:avLst/>
          </a:prstGeom>
          <a:noFill/>
        </p:spPr>
        <p:txBody>
          <a:bodyPr wrap="square" rtlCol="0">
            <a:spAutoFit/>
          </a:bodyPr>
          <a:lstStyle/>
          <a:p>
            <a:r>
              <a:rPr lang="en-US" altLang="zh-CN">
                <a:sym typeface="+mn-ea"/>
              </a:rPr>
              <a:t>NO</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754245" y="-5080"/>
            <a:ext cx="7428865"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7896860"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765175"/>
            <a:ext cx="4345940" cy="2705100"/>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i="1" dirty="0">
                <a:solidFill>
                  <a:schemeClr val="tx1">
                    <a:lumMod val="95000"/>
                    <a:lumOff val="5000"/>
                  </a:schemeClr>
                </a:solidFill>
                <a:sym typeface="+mn-ea"/>
              </a:rPr>
              <a:t>data</a:t>
            </a:r>
            <a:r>
              <a:rPr lang="zh-CN" altLang="en-US" sz="2000" dirty="0">
                <a:solidFill>
                  <a:schemeClr val="tx1">
                    <a:lumMod val="95000"/>
                    <a:lumOff val="5000"/>
                  </a:schemeClr>
                </a:solidFill>
                <a:sym typeface="+mn-ea"/>
              </a:rPr>
              <a:t> hit in </a:t>
            </a:r>
            <a:r>
              <a:rPr lang="en-US" altLang="zh-CN" sz="2000" i="1" dirty="0">
                <a:solidFill>
                  <a:schemeClr val="tx1">
                    <a:lumMod val="95000"/>
                    <a:lumOff val="5000"/>
                  </a:schemeClr>
                </a:solidFill>
                <a:sym typeface="+mn-ea"/>
              </a:rPr>
              <a:t>pit</a:t>
            </a:r>
            <a:endParaRPr lang="en-US" altLang="zh-CN" sz="2000" i="1" dirty="0">
              <a:solidFill>
                <a:schemeClr val="tx1">
                  <a:lumMod val="95000"/>
                  <a:lumOff val="5000"/>
                </a:schemeClr>
              </a:solidFill>
              <a:sym typeface="+mn-ea"/>
            </a:endParaRPr>
          </a:p>
          <a:p>
            <a:pPr>
              <a:buFont typeface="Wingdings" panose="05000000000000000000" pitchFamily="2" charset="2"/>
              <a:buChar char="l"/>
            </a:pPr>
            <a:r>
              <a:rPr lang="zh-CN" altLang="en-US" sz="2000" dirty="0">
                <a:solidFill>
                  <a:schemeClr val="tx1">
                    <a:lumMod val="95000"/>
                    <a:lumOff val="5000"/>
                  </a:schemeClr>
                </a:solidFill>
                <a:sym typeface="+mn-ea"/>
              </a:rPr>
              <a:t>Create forwarding </a:t>
            </a:r>
            <a:r>
              <a:rPr lang="en-US" altLang="zh-CN" sz="2000" i="1" dirty="0">
                <a:solidFill>
                  <a:schemeClr val="tx1">
                    <a:lumMod val="95000"/>
                    <a:lumOff val="5000"/>
                  </a:schemeClr>
                </a:solidFill>
                <a:sym typeface="+mn-ea"/>
              </a:rPr>
              <a:t>data</a:t>
            </a:r>
            <a:r>
              <a:rPr lang="zh-CN" altLang="en-US" sz="2000" i="1" dirty="0">
                <a:solidFill>
                  <a:schemeClr val="tx1">
                    <a:lumMod val="95000"/>
                    <a:lumOff val="5000"/>
                  </a:schemeClr>
                </a:solidFill>
                <a:sym typeface="+mn-ea"/>
              </a:rPr>
              <a:t> packets</a:t>
            </a:r>
            <a:r>
              <a:rPr lang="zh-CN" altLang="en-US" sz="2000" dirty="0">
                <a:solidFill>
                  <a:schemeClr val="tx1">
                    <a:lumMod val="95000"/>
                    <a:lumOff val="5000"/>
                  </a:schemeClr>
                </a:solidFill>
                <a:sym typeface="+mn-ea"/>
              </a:rPr>
              <a:t>, which may need to be forwarded to multiple </a:t>
            </a:r>
            <a:r>
              <a:rPr lang="en-US" altLang="zh-CN" sz="2000" i="1" dirty="0">
                <a:solidFill>
                  <a:schemeClr val="tx1">
                    <a:lumMod val="95000"/>
                    <a:lumOff val="5000"/>
                  </a:schemeClr>
                </a:solidFill>
                <a:sym typeface="+mn-ea"/>
              </a:rPr>
              <a:t>incoming</a:t>
            </a:r>
            <a:r>
              <a:rPr lang="zh-CN" altLang="en-US" sz="2000" i="1" dirty="0">
                <a:solidFill>
                  <a:schemeClr val="tx1">
                    <a:lumMod val="95000"/>
                    <a:lumOff val="5000"/>
                  </a:schemeClr>
                </a:solidFill>
                <a:sym typeface="+mn-ea"/>
              </a:rPr>
              <a:t> interfaces</a:t>
            </a:r>
            <a:r>
              <a:rPr lang="zh-CN" altLang="en-US" sz="2000" dirty="0">
                <a:solidFill>
                  <a:schemeClr val="tx1">
                    <a:lumMod val="95000"/>
                    <a:lumOff val="5000"/>
                  </a:schemeClr>
                </a:solidFill>
                <a:sym typeface="+mn-ea"/>
              </a:rPr>
              <a:t>. The first number of each list is the </a:t>
            </a:r>
            <a:r>
              <a:rPr lang="en-US" altLang="zh-CN" sz="2000" i="1" dirty="0">
                <a:solidFill>
                  <a:schemeClr val="tx1">
                    <a:lumMod val="95000"/>
                    <a:lumOff val="5000"/>
                  </a:schemeClr>
                </a:solidFill>
                <a:sym typeface="+mn-ea"/>
              </a:rPr>
              <a:t>incoming</a:t>
            </a:r>
            <a:r>
              <a:rPr lang="zh-CN" altLang="en-US" sz="2000" i="1" dirty="0">
                <a:solidFill>
                  <a:schemeClr val="tx1">
                    <a:lumMod val="95000"/>
                    <a:lumOff val="5000"/>
                  </a:schemeClr>
                </a:solidFill>
                <a:sym typeface="+mn-ea"/>
              </a:rPr>
              <a:t> interface</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next </a:t>
            </a:r>
            <a:r>
              <a:rPr lang="zh-CN" altLang="en-US" sz="2000" i="1" dirty="0">
                <a:solidFill>
                  <a:schemeClr val="tx1">
                    <a:lumMod val="95000"/>
                    <a:lumOff val="5000"/>
                  </a:schemeClr>
                </a:solidFill>
                <a:sym typeface="+mn-ea"/>
              </a:rPr>
              <a:t>router ID</a:t>
            </a:r>
            <a:r>
              <a:rPr lang="zh-CN" altLang="en-US" sz="2000" dirty="0">
                <a:solidFill>
                  <a:schemeClr val="tx1">
                    <a:lumMod val="95000"/>
                    <a:lumOff val="5000"/>
                  </a:schemeClr>
                </a:solidFill>
                <a:sym typeface="+mn-ea"/>
              </a:rPr>
              <a:t>). </a:t>
            </a:r>
            <a:endParaRPr lang="en-US" altLang="zh-CN" sz="2000" dirty="0">
              <a:solidFill>
                <a:srgbClr val="FF0000"/>
              </a:solidFill>
              <a:sym typeface="+mn-ea"/>
            </a:endParaRPr>
          </a:p>
        </p:txBody>
      </p:sp>
      <p:sp>
        <p:nvSpPr>
          <p:cNvPr id="2" name="矩形 1"/>
          <p:cNvSpPr/>
          <p:nvPr/>
        </p:nvSpPr>
        <p:spPr>
          <a:xfrm>
            <a:off x="4753610" y="784860"/>
            <a:ext cx="7430135"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45220"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656830"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43370"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460490"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073015"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141845" y="653415"/>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071870" y="1148715"/>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09335"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179685"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312535"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64505"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509895"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306185"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406515"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805805"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306185"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4895215"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45" name="文本框 44"/>
          <p:cNvSpPr txBox="1"/>
          <p:nvPr/>
        </p:nvSpPr>
        <p:spPr>
          <a:xfrm>
            <a:off x="8096250" y="7867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266555" y="9258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9952990" y="136017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7828280" y="1143000"/>
            <a:ext cx="143256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5" name="菱形 124"/>
          <p:cNvSpPr/>
          <p:nvPr/>
        </p:nvSpPr>
        <p:spPr>
          <a:xfrm>
            <a:off x="8629015" y="157416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30" name="矩形 129"/>
          <p:cNvSpPr/>
          <p:nvPr/>
        </p:nvSpPr>
        <p:spPr>
          <a:xfrm>
            <a:off x="10810875" y="92583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6" name="肘形连接符 15"/>
          <p:cNvCxnSpPr>
            <a:endCxn id="130" idx="2"/>
          </p:cNvCxnSpPr>
          <p:nvPr/>
        </p:nvCxnSpPr>
        <p:spPr>
          <a:xfrm flipV="1">
            <a:off x="11271885" y="136017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10923270" y="17151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8" name="椭圆形标注 17"/>
          <p:cNvSpPr/>
          <p:nvPr/>
        </p:nvSpPr>
        <p:spPr>
          <a:xfrm>
            <a:off x="10334625" y="2345055"/>
            <a:ext cx="1078865" cy="509270"/>
          </a:xfrm>
          <a:prstGeom prst="wedgeEllipseCallout">
            <a:avLst>
              <a:gd name="adj1" fmla="val 36168"/>
              <a:gd name="adj2" fmla="val -1223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59" name="矩形 58"/>
          <p:cNvSpPr/>
          <p:nvPr/>
        </p:nvSpPr>
        <p:spPr>
          <a:xfrm>
            <a:off x="6626860" y="3551555"/>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endParaRPr lang="en-US" altLang="zh-CN"/>
          </a:p>
        </p:txBody>
      </p:sp>
      <p:sp>
        <p:nvSpPr>
          <p:cNvPr id="124" name="矩形 123"/>
          <p:cNvSpPr/>
          <p:nvPr/>
        </p:nvSpPr>
        <p:spPr>
          <a:xfrm>
            <a:off x="9267190" y="311848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endParaRPr lang="en-US" altLang="zh-CN"/>
          </a:p>
        </p:txBody>
      </p:sp>
      <p:cxnSp>
        <p:nvCxnSpPr>
          <p:cNvPr id="127" name="直接箭头连接符 126"/>
          <p:cNvCxnSpPr>
            <a:endCxn id="124" idx="0"/>
          </p:cNvCxnSpPr>
          <p:nvPr/>
        </p:nvCxnSpPr>
        <p:spPr>
          <a:xfrm flipH="1">
            <a:off x="9947910" y="2588895"/>
            <a:ext cx="635" cy="52959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3"/>
          </p:cNvCxnSpPr>
          <p:nvPr/>
        </p:nvCxnSpPr>
        <p:spPr>
          <a:xfrm rot="10800000" flipV="1">
            <a:off x="7993380" y="2906395"/>
            <a:ext cx="1955165" cy="862330"/>
          </a:xfrm>
          <a:prstGeom prst="bentConnector3">
            <a:avLst>
              <a:gd name="adj1" fmla="val 49984"/>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8990330" y="2092960"/>
            <a:ext cx="2493010" cy="1660525"/>
          </a:xfrm>
          <a:prstGeom prst="bentConnector3">
            <a:avLst>
              <a:gd name="adj1" fmla="val -40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9267190" y="2517140"/>
            <a:ext cx="516890" cy="306705"/>
          </a:xfrm>
          <a:prstGeom prst="rect">
            <a:avLst/>
          </a:prstGeom>
          <a:noFill/>
        </p:spPr>
        <p:txBody>
          <a:bodyPr wrap="square" rtlCol="0">
            <a:spAutoFit/>
          </a:bodyPr>
          <a:lstStyle/>
          <a:p>
            <a:r>
              <a:rPr lang="en-US" altLang="zh-CN">
                <a:sym typeface="+mn-ea"/>
              </a:rPr>
              <a:t>NO</a:t>
            </a:r>
            <a:endParaRPr lang="en-US" altLang="zh-CN"/>
          </a:p>
        </p:txBody>
      </p:sp>
      <p:sp>
        <p:nvSpPr>
          <p:cNvPr id="11" name="内容占位符 2"/>
          <p:cNvSpPr>
            <a:spLocks noGrp="1"/>
          </p:cNvSpPr>
          <p:nvPr/>
        </p:nvSpPr>
        <p:spPr>
          <a:xfrm>
            <a:off x="407670" y="3679825"/>
            <a:ext cx="9380220" cy="311404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l">
              <a:buFont typeface="Wingdings" panose="05000000000000000000" pitchFamily="2" charset="2"/>
              <a:buChar char="l"/>
            </a:pPr>
            <a:r>
              <a:rPr lang="zh-CN" altLang="en-US" sz="2000" i="1" dirty="0">
                <a:solidFill>
                  <a:schemeClr val="tx1">
                    <a:lumMod val="95000"/>
                    <a:lumOff val="5000"/>
                  </a:schemeClr>
                </a:solidFill>
                <a:sym typeface="+mn-ea"/>
              </a:rPr>
              <a:t>data packets </a:t>
            </a:r>
            <a:r>
              <a:rPr lang="zh-CN" altLang="en-US" sz="2000" dirty="0">
                <a:solidFill>
                  <a:schemeClr val="tx1">
                    <a:lumMod val="95000"/>
                    <a:lumOff val="5000"/>
                  </a:schemeClr>
                </a:solidFill>
                <a:sym typeface="+mn-ea"/>
              </a:rPr>
              <a:t>format</a:t>
            </a:r>
            <a:endParaRPr lang="zh-CN" altLang="en-US" sz="2000" i="1" dirty="0">
              <a:solidFill>
                <a:schemeClr val="tx1">
                  <a:lumMod val="95000"/>
                  <a:lumOff val="5000"/>
                </a:schemeClr>
              </a:solidFill>
              <a:sym typeface="+mn-ea"/>
            </a:endParaRPr>
          </a:p>
          <a:p>
            <a:pPr marL="106680" indent="0">
              <a:buFont typeface="Wingdings" panose="05000000000000000000" pitchFamily="2" charset="2"/>
              <a:buNone/>
            </a:pP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[[2, {'type': 'data', 'consumer_ID': 0, 'route_ID': 4, 'content_name': 'r5/</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9', 'content_data': '', 'data_hop': 2, '</a:t>
            </a:r>
            <a:r>
              <a:rPr lang="en-US" altLang="zh-CN" sz="2000" i="1" dirty="0">
                <a:solidFill>
                  <a:schemeClr val="tx1">
                    <a:lumMod val="95000"/>
                    <a:lumOff val="5000"/>
                  </a:schemeClr>
                </a:solidFill>
                <a:sym typeface="+mn-ea"/>
              </a:rPr>
              <a:t>run_</a:t>
            </a:r>
            <a:r>
              <a:rPr lang="zh-CN" altLang="en-US" sz="2000" i="1" dirty="0">
                <a:solidFill>
                  <a:schemeClr val="tx1">
                    <a:lumMod val="95000"/>
                    <a:lumOff val="5000"/>
                  </a:schemeClr>
                </a:solidFill>
                <a:sym typeface="+mn-ea"/>
              </a:rPr>
              <a:t>start_time': 1615357615,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5/4/'</a:t>
            </a:r>
            <a:r>
              <a:rPr lang="en-US" altLang="zh-CN" sz="2000" i="1" dirty="0">
                <a:solidFill>
                  <a:srgbClr val="FF0000"/>
                </a:solidFill>
                <a:sym typeface="+mn-ea"/>
              </a:rPr>
              <a:t>, 'interest_start_time': </a:t>
            </a:r>
            <a:r>
              <a:rPr lang="zh-CN" altLang="en-US" sz="2000" i="1" dirty="0">
                <a:solidFill>
                  <a:srgbClr val="FF0000"/>
                </a:solidFill>
                <a:sym typeface="+mn-ea"/>
              </a:rPr>
              <a:t>16153576</a:t>
            </a:r>
            <a:r>
              <a:rPr lang="en-US" altLang="zh-CN" sz="2000" i="1" dirty="0">
                <a:solidFill>
                  <a:srgbClr val="FF0000"/>
                </a:solidFill>
                <a:sym typeface="+mn-ea"/>
              </a:rPr>
              <a:t>20, 'data_start_time': </a:t>
            </a:r>
            <a:r>
              <a:rPr lang="zh-CN" altLang="en-US" sz="2000" i="1" dirty="0">
                <a:solidFill>
                  <a:srgbClr val="FF0000"/>
                </a:solidFill>
                <a:sym typeface="+mn-ea"/>
              </a:rPr>
              <a:t>16153576</a:t>
            </a:r>
            <a:r>
              <a:rPr lang="en-US" altLang="zh-CN" sz="2000" i="1" dirty="0">
                <a:solidFill>
                  <a:srgbClr val="FF0000"/>
                </a:solidFill>
                <a:sym typeface="+mn-ea"/>
              </a:rPr>
              <a:t>34</a:t>
            </a:r>
            <a:r>
              <a:rPr lang="zh-CN" altLang="en-US" sz="2000" i="1" dirty="0">
                <a:solidFill>
                  <a:schemeClr val="tx1">
                    <a:lumMod val="95000"/>
                    <a:lumOff val="5000"/>
                  </a:schemeClr>
                </a:solidFill>
                <a:sym typeface="+mn-ea"/>
              </a:rPr>
              <a:t>}], </a:t>
            </a:r>
            <a:endParaRPr lang="zh-CN" altLang="en-US" sz="2000" i="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[6, {'type': 'data', 'consumer_ID': 0, 'route_ID': 4, 'content_name': 'r5/</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9', 'content_data': '', 'data_hop': 2, '</a:t>
            </a:r>
            <a:r>
              <a:rPr lang="en-US" altLang="zh-CN" sz="2000" i="1" dirty="0">
                <a:solidFill>
                  <a:schemeClr val="tx1">
                    <a:lumMod val="95000"/>
                    <a:lumOff val="5000"/>
                  </a:schemeClr>
                </a:solidFill>
                <a:sym typeface="+mn-ea"/>
              </a:rPr>
              <a:t>run_</a:t>
            </a:r>
            <a:r>
              <a:rPr lang="zh-CN" altLang="en-US" sz="2000" i="1" dirty="0">
                <a:solidFill>
                  <a:schemeClr val="tx1">
                    <a:lumMod val="95000"/>
                    <a:lumOff val="5000"/>
                  </a:schemeClr>
                </a:solidFill>
                <a:sym typeface="+mn-ea"/>
              </a:rPr>
              <a:t>start_time': 1615357615,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5/4/'</a:t>
            </a:r>
            <a:r>
              <a:rPr lang="en-US" altLang="zh-CN" sz="2000" i="1" dirty="0">
                <a:solidFill>
                  <a:srgbClr val="FF0000"/>
                </a:solidFill>
                <a:sym typeface="+mn-ea"/>
              </a:rPr>
              <a:t>, 'interest_start_time': </a:t>
            </a:r>
            <a:r>
              <a:rPr lang="zh-CN" altLang="en-US" sz="2000" i="1" dirty="0">
                <a:solidFill>
                  <a:srgbClr val="FF0000"/>
                </a:solidFill>
                <a:sym typeface="+mn-ea"/>
              </a:rPr>
              <a:t>16153576</a:t>
            </a:r>
            <a:r>
              <a:rPr lang="en-US" altLang="zh-CN" sz="2000" i="1" dirty="0">
                <a:solidFill>
                  <a:srgbClr val="FF0000"/>
                </a:solidFill>
                <a:sym typeface="+mn-ea"/>
              </a:rPr>
              <a:t>20, 'data_start_time': </a:t>
            </a:r>
            <a:r>
              <a:rPr lang="zh-CN" altLang="en-US" sz="2000" i="1" dirty="0">
                <a:solidFill>
                  <a:srgbClr val="FF0000"/>
                </a:solidFill>
                <a:sym typeface="+mn-ea"/>
              </a:rPr>
              <a:t>16153576</a:t>
            </a:r>
            <a:r>
              <a:rPr lang="en-US" altLang="zh-CN" sz="2000" i="1" dirty="0">
                <a:solidFill>
                  <a:srgbClr val="FF0000"/>
                </a:solidFill>
                <a:sym typeface="+mn-ea"/>
              </a:rPr>
              <a:t>34</a:t>
            </a:r>
            <a:r>
              <a:rPr lang="zh-CN" altLang="en-US" sz="2000" i="1" dirty="0">
                <a:solidFill>
                  <a:schemeClr val="tx1">
                    <a:lumMod val="95000"/>
                    <a:lumOff val="5000"/>
                  </a:schemeClr>
                </a:solidFill>
                <a:sym typeface="+mn-ea"/>
              </a:rPr>
              <a:t>}]]</a:t>
            </a:r>
            <a:endParaRPr lang="zh-CN" altLang="en-US" sz="2000" i="1" dirty="0">
              <a:solidFill>
                <a:schemeClr val="tx1">
                  <a:lumMod val="95000"/>
                  <a:lumOff val="5000"/>
                </a:schemeClr>
              </a:solidFill>
              <a:sym typeface="+mn-ea"/>
            </a:endParaRPr>
          </a:p>
          <a:p>
            <a:pPr algn="l">
              <a:buFont typeface="Wingdings" panose="05000000000000000000" pitchFamily="2" charset="2"/>
              <a:buChar char="l"/>
            </a:pPr>
            <a:r>
              <a:rPr lang="zh-CN" altLang="en-US" sz="2000" dirty="0">
                <a:solidFill>
                  <a:schemeClr val="tx1">
                    <a:lumMod val="95000"/>
                    <a:lumOff val="5000"/>
                  </a:schemeClr>
                </a:solidFill>
                <a:sym typeface="+mn-ea"/>
              </a:rPr>
              <a:t>The </a:t>
            </a:r>
            <a:r>
              <a:rPr lang="zh-CN" altLang="en-US" sz="2000" i="1" dirty="0">
                <a:solidFill>
                  <a:schemeClr val="tx1">
                    <a:lumMod val="95000"/>
                    <a:lumOff val="5000"/>
                  </a:schemeClr>
                </a:solidFill>
                <a:sym typeface="+mn-ea"/>
              </a:rPr>
              <a:t>data packets</a:t>
            </a:r>
            <a:r>
              <a:rPr lang="zh-CN" altLang="en-US" sz="2000" dirty="0">
                <a:solidFill>
                  <a:schemeClr val="tx1">
                    <a:lumMod val="95000"/>
                    <a:lumOff val="5000"/>
                  </a:schemeClr>
                </a:solidFill>
                <a:sym typeface="+mn-ea"/>
              </a:rPr>
              <a:t> is forwarded by the server.</a:t>
            </a:r>
            <a:endParaRPr lang="en-US" altLang="zh-CN" sz="2000" dirty="0">
              <a:solidFill>
                <a:srgbClr val="FF0000"/>
              </a:solidFill>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908550" y="-5080"/>
            <a:ext cx="7307580" cy="797560"/>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7. Process Flow</a:t>
            </a:r>
            <a:br>
              <a:rPr lang="en-US" b="1"/>
            </a:br>
            <a:endParaRPr lang="zh-CN" altLang="en-US"/>
          </a:p>
        </p:txBody>
      </p:sp>
      <p:sp>
        <p:nvSpPr>
          <p:cNvPr id="41" name="文本框 40"/>
          <p:cNvSpPr txBox="1"/>
          <p:nvPr/>
        </p:nvSpPr>
        <p:spPr>
          <a:xfrm>
            <a:off x="7941310" y="-66040"/>
            <a:ext cx="673100" cy="521970"/>
          </a:xfrm>
          <a:prstGeom prst="rect">
            <a:avLst/>
          </a:prstGeom>
          <a:noFill/>
        </p:spPr>
        <p:txBody>
          <a:bodyPr wrap="square" rtlCol="0">
            <a:spAutoFit/>
          </a:bodyPr>
          <a:lstStyle/>
          <a:p>
            <a:pPr algn="ctr"/>
            <a:r>
              <a:rPr lang="en-US" altLang="zh-CN">
                <a:sym typeface="+mn-ea"/>
              </a:rPr>
              <a:t>data</a:t>
            </a:r>
            <a:endParaRPr lang="en-US" altLang="zh-CN">
              <a:sym typeface="+mn-ea"/>
            </a:endParaRPr>
          </a:p>
          <a:p>
            <a:pPr algn="ctr"/>
            <a:r>
              <a:rPr lang="en-US" altLang="zh-CN">
                <a:sym typeface="+mn-ea"/>
              </a:rPr>
              <a:t>name</a:t>
            </a:r>
            <a:endParaRPr lang="en-US" altLang="zh-CN"/>
          </a:p>
        </p:txBody>
      </p:sp>
      <p:sp>
        <p:nvSpPr>
          <p:cNvPr id="3" name="内容占位符 2"/>
          <p:cNvSpPr>
            <a:spLocks noGrp="1"/>
          </p:cNvSpPr>
          <p:nvPr>
            <p:ph idx="1"/>
          </p:nvPr>
        </p:nvSpPr>
        <p:spPr>
          <a:xfrm>
            <a:off x="407670" y="653415"/>
            <a:ext cx="4500245" cy="603948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rgbClr val="FF0000"/>
                </a:solidFill>
                <a:sym typeface="+mn-ea"/>
              </a:rPr>
              <a:t>At the same time, check whether the CS is full. If CS is smaller than </a:t>
            </a:r>
            <a:r>
              <a:rPr lang="en-US" altLang="zh-CN" sz="2000" i="1" dirty="0">
                <a:solidFill>
                  <a:srgbClr val="FF0000"/>
                </a:solidFill>
                <a:sym typeface="+mn-ea"/>
              </a:rPr>
              <a:t>cs_size</a:t>
            </a:r>
            <a:r>
              <a:rPr lang="en-US" altLang="zh-CN" sz="2000" dirty="0">
                <a:solidFill>
                  <a:srgbClr val="FF0000"/>
                </a:solidFill>
                <a:sym typeface="+mn-ea"/>
              </a:rPr>
              <a:t>, then cache the </a:t>
            </a:r>
            <a:r>
              <a:rPr lang="en-US" altLang="zh-CN" sz="2000" i="1" dirty="0">
                <a:solidFill>
                  <a:srgbClr val="FF0000"/>
                </a:solidFill>
                <a:sym typeface="+mn-ea"/>
              </a:rPr>
              <a:t>content</a:t>
            </a:r>
            <a:r>
              <a:rPr lang="en-US" altLang="zh-CN" sz="2000" dirty="0">
                <a:solidFill>
                  <a:srgbClr val="FF0000"/>
                </a:solidFill>
                <a:sym typeface="+mn-ea"/>
              </a:rPr>
              <a:t> </a:t>
            </a:r>
            <a:r>
              <a:rPr lang="en-US" altLang="zh-CN" sz="2000" i="1" dirty="0">
                <a:solidFill>
                  <a:srgbClr val="FF0000"/>
                </a:solidFill>
                <a:sym typeface="+mn-ea"/>
              </a:rPr>
              <a:t>data</a:t>
            </a:r>
            <a:r>
              <a:rPr lang="en-US" altLang="zh-CN" sz="2000" dirty="0">
                <a:solidFill>
                  <a:srgbClr val="FF0000"/>
                </a:solidFill>
                <a:sym typeface="+mn-ea"/>
              </a:rPr>
              <a:t> to the CS.</a:t>
            </a:r>
            <a:endParaRPr lang="en-US" altLang="zh-CN" sz="2000" dirty="0">
              <a:solidFill>
                <a:srgbClr val="FF0000"/>
              </a:solidFill>
              <a:sym typeface="+mn-ea"/>
            </a:endParaRPr>
          </a:p>
          <a:p>
            <a:pPr algn="just">
              <a:buFont typeface="Wingdings" panose="05000000000000000000" pitchFamily="2" charset="2"/>
              <a:buChar char="l"/>
            </a:pPr>
            <a:r>
              <a:rPr lang="en-US" altLang="zh-CN" sz="2000" dirty="0">
                <a:solidFill>
                  <a:srgbClr val="FF0000"/>
                </a:solidFill>
                <a:ea typeface="SimSun" panose="02010600030101010101" pitchFamily="2" charset="-122"/>
                <a:sym typeface="+mn-ea"/>
              </a:rPr>
              <a:t>The cache size of CS  is limited. When the CS is full, you need to optimize how to update records. (FIFO, LRU, LFU, Cost-based or Time-based etc.)</a:t>
            </a:r>
            <a:endParaRPr lang="en-US" altLang="zh-CN" sz="2000" dirty="0">
              <a:solidFill>
                <a:srgbClr val="FF0000"/>
              </a:solidFill>
              <a:sym typeface="+mn-ea"/>
            </a:endParaRPr>
          </a:p>
          <a:p>
            <a:pPr algn="just">
              <a:buFont typeface="Wingdings" panose="05000000000000000000" pitchFamily="2" charset="2"/>
              <a:buChar char="l"/>
            </a:pPr>
            <a:r>
              <a:rPr lang="en-US" altLang="zh-CN" sz="2000" dirty="0">
                <a:solidFill>
                  <a:srgbClr val="FF0000"/>
                </a:solidFill>
                <a:sym typeface="+mn-ea"/>
              </a:rPr>
              <a:t>cs format</a:t>
            </a:r>
            <a:endParaRPr lang="en-US" altLang="zh-CN" sz="2000"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 [[</a:t>
            </a:r>
            <a:r>
              <a:rPr lang="en-US" altLang="zh-CN" sz="2000" i="1" dirty="0" err="1">
                <a:solidFill>
                  <a:srgbClr val="FF0000"/>
                </a:solidFill>
                <a:sym typeface="+mn-ea"/>
              </a:rPr>
              <a:t>content_name</a:t>
            </a:r>
            <a:r>
              <a:rPr lang="en-US" altLang="zh-CN" sz="2000" i="1" dirty="0">
                <a:solidFill>
                  <a:srgbClr val="FF0000"/>
                </a:solidFill>
                <a:sym typeface="+mn-ea"/>
              </a:rPr>
              <a:t>, data, time, cost], ... ]</a:t>
            </a:r>
            <a:endParaRPr lang="en-US" altLang="zh-CN" sz="2000" dirty="0">
              <a:solidFill>
                <a:srgbClr val="FF0000"/>
              </a:solidFill>
              <a:sym typeface="+mn-ea"/>
            </a:endParaRPr>
          </a:p>
          <a:p>
            <a:pPr algn="just">
              <a:buFont typeface="Wingdings" panose="05000000000000000000" pitchFamily="2" charset="2"/>
              <a:buChar char="l"/>
            </a:pPr>
            <a:r>
              <a:rPr lang="en-US" altLang="zh-CN" sz="2000" i="1" dirty="0">
                <a:solidFill>
                  <a:srgbClr val="FF0000"/>
                </a:solidFill>
                <a:sym typeface="+mn-ea"/>
              </a:rPr>
              <a:t>cs_entry</a:t>
            </a:r>
            <a:r>
              <a:rPr lang="en-US" altLang="zh-CN" sz="2000" dirty="0">
                <a:solidFill>
                  <a:srgbClr val="FF0000"/>
                </a:solidFill>
                <a:sym typeface="+mn-ea"/>
              </a:rPr>
              <a:t> format</a:t>
            </a:r>
            <a:endParaRPr lang="en-US" altLang="zh-CN" sz="2000" dirty="0">
              <a:solidFill>
                <a:srgbClr val="FF0000"/>
              </a:solidFill>
              <a:sym typeface="+mn-ea"/>
            </a:endParaRPr>
          </a:p>
          <a:p>
            <a:pPr marL="106680" indent="0">
              <a:buFont typeface="Wingdings" panose="05000000000000000000" pitchFamily="2" charset="2"/>
              <a:buNone/>
            </a:pPr>
            <a:r>
              <a:rPr lang="en-US" altLang="zh-CN" sz="2000" dirty="0">
                <a:solidFill>
                  <a:srgbClr val="FF0000"/>
                </a:solidFill>
                <a:sym typeface="+mn-ea"/>
              </a:rPr>
              <a:t> = </a:t>
            </a:r>
            <a:r>
              <a:rPr lang="en-US" altLang="zh-CN" sz="2000" i="1" dirty="0">
                <a:solidFill>
                  <a:srgbClr val="FF0000"/>
                </a:solidFill>
                <a:sym typeface="+mn-ea"/>
              </a:rPr>
              <a:t>[</a:t>
            </a:r>
            <a:r>
              <a:rPr lang="en-US" altLang="zh-CN" sz="2000" i="1" dirty="0" err="1">
                <a:solidFill>
                  <a:srgbClr val="FF0000"/>
                </a:solidFill>
                <a:sym typeface="+mn-ea"/>
              </a:rPr>
              <a:t>content_name</a:t>
            </a:r>
            <a:r>
              <a:rPr lang="en-US" altLang="zh-CN" sz="2000" i="1" dirty="0">
                <a:solidFill>
                  <a:srgbClr val="FF0000"/>
                </a:solidFill>
                <a:sym typeface="+mn-ea"/>
              </a:rPr>
              <a:t>, data, time, cost]</a:t>
            </a:r>
            <a:endParaRPr lang="en-US" altLang="zh-CN" sz="2000" i="1"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time = 'data_start_time'</a:t>
            </a:r>
            <a:endParaRPr lang="en-US" altLang="zh-CN" sz="2000" i="1" dirty="0">
              <a:solidFill>
                <a:srgbClr val="FF0000"/>
              </a:solidFill>
              <a:sym typeface="+mn-ea"/>
            </a:endParaRPr>
          </a:p>
          <a:p>
            <a:pPr marL="106680" indent="0" algn="just">
              <a:buFont typeface="Wingdings" panose="05000000000000000000" pitchFamily="2" charset="2"/>
              <a:buNone/>
            </a:pPr>
            <a:r>
              <a:rPr lang="en-US" altLang="zh-CN" sz="2000" i="1" dirty="0">
                <a:solidFill>
                  <a:srgbClr val="FF0000"/>
                </a:solidFill>
                <a:sym typeface="+mn-ea"/>
              </a:rPr>
              <a:t>cost = current_time - interest_start_time</a:t>
            </a:r>
            <a:endParaRPr lang="en-US" altLang="zh-CN" sz="2000" dirty="0">
              <a:solidFill>
                <a:srgbClr val="FF0000"/>
              </a:solidFill>
              <a:sym typeface="+mn-ea"/>
            </a:endParaRPr>
          </a:p>
        </p:txBody>
      </p:sp>
      <p:sp>
        <p:nvSpPr>
          <p:cNvPr id="2" name="矩形 1"/>
          <p:cNvSpPr/>
          <p:nvPr/>
        </p:nvSpPr>
        <p:spPr>
          <a:xfrm>
            <a:off x="4907915" y="784860"/>
            <a:ext cx="7308215" cy="324231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89670" y="334645"/>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flipH="1">
            <a:off x="7701280" y="494030"/>
            <a:ext cx="1088390"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87820" y="33464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8" name="菱形 7"/>
          <p:cNvSpPr/>
          <p:nvPr/>
        </p:nvSpPr>
        <p:spPr>
          <a:xfrm>
            <a:off x="6504940" y="88836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endParaRPr lang="en-US" altLang="zh-CN"/>
          </a:p>
        </p:txBody>
      </p:sp>
      <p:sp>
        <p:nvSpPr>
          <p:cNvPr id="9" name="矩形 8"/>
          <p:cNvSpPr/>
          <p:nvPr/>
        </p:nvSpPr>
        <p:spPr>
          <a:xfrm>
            <a:off x="5117465" y="989330"/>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endParaRPr lang="en-US" altLang="zh-CN"/>
          </a:p>
        </p:txBody>
      </p:sp>
      <p:cxnSp>
        <p:nvCxnSpPr>
          <p:cNvPr id="10" name="直接箭头连接符 9"/>
          <p:cNvCxnSpPr>
            <a:stCxn id="7" idx="2"/>
            <a:endCxn id="8" idx="0"/>
          </p:cNvCxnSpPr>
          <p:nvPr/>
        </p:nvCxnSpPr>
        <p:spPr>
          <a:xfrm flipH="1">
            <a:off x="7186295" y="653415"/>
            <a:ext cx="2540" cy="2349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1"/>
            <a:endCxn id="9" idx="3"/>
          </p:cNvCxnSpPr>
          <p:nvPr/>
        </p:nvCxnSpPr>
        <p:spPr>
          <a:xfrm flipH="1">
            <a:off x="6116320" y="1148715"/>
            <a:ext cx="38290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53785" y="77914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5" name="文本框 14"/>
          <p:cNvSpPr txBox="1"/>
          <p:nvPr/>
        </p:nvSpPr>
        <p:spPr>
          <a:xfrm>
            <a:off x="10224135" y="76835"/>
            <a:ext cx="1843405" cy="645160"/>
          </a:xfrm>
          <a:prstGeom prst="rect">
            <a:avLst/>
          </a:prstGeom>
          <a:noFill/>
        </p:spPr>
        <p:txBody>
          <a:bodyPr wrap="square" rtlCol="0" anchor="t">
            <a:spAutoFit/>
          </a:bodyPr>
          <a:lstStyle/>
          <a:p>
            <a:pPr algn="ctr"/>
            <a:r>
              <a:rPr lang="zh-CN" altLang="en-US" sz="1800" b="1">
                <a:solidFill>
                  <a:srgbClr val="FF0000"/>
                </a:solidFill>
              </a:rPr>
              <a:t>Router </a:t>
            </a:r>
            <a:endParaRPr lang="zh-CN" altLang="en-US" sz="1800" b="1">
              <a:solidFill>
                <a:srgbClr val="FF0000"/>
              </a:solidFill>
            </a:endParaRPr>
          </a:p>
          <a:p>
            <a:pPr algn="ctr"/>
            <a:r>
              <a:rPr lang="zh-CN" altLang="en-US" sz="1800" b="1">
                <a:solidFill>
                  <a:srgbClr val="FF0000"/>
                </a:solidFill>
              </a:rPr>
              <a:t>process </a:t>
            </a:r>
            <a:r>
              <a:rPr lang="en-US" altLang="zh-CN" sz="1800" b="1">
                <a:solidFill>
                  <a:srgbClr val="FF0000"/>
                </a:solidFill>
              </a:rPr>
              <a:t>data</a:t>
            </a:r>
            <a:endParaRPr lang="en-US" altLang="zh-CN" sz="1800" b="1">
              <a:solidFill>
                <a:srgbClr val="FF0000"/>
              </a:solidFill>
            </a:endParaRPr>
          </a:p>
        </p:txBody>
      </p:sp>
      <p:cxnSp>
        <p:nvCxnSpPr>
          <p:cNvPr id="44" name="直接箭头连接符 43"/>
          <p:cNvCxnSpPr>
            <a:endCxn id="94" idx="0"/>
          </p:cNvCxnSpPr>
          <p:nvPr/>
        </p:nvCxnSpPr>
        <p:spPr>
          <a:xfrm flipH="1">
            <a:off x="6356985" y="1143000"/>
            <a:ext cx="762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608955" y="2997200"/>
            <a:ext cx="149415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outfaces in FIB entry</a:t>
            </a:r>
            <a:endParaRPr lang="en-US" altLang="zh-CN"/>
          </a:p>
        </p:txBody>
      </p:sp>
      <p:sp>
        <p:nvSpPr>
          <p:cNvPr id="56" name="菱形 55"/>
          <p:cNvSpPr/>
          <p:nvPr/>
        </p:nvSpPr>
        <p:spPr>
          <a:xfrm>
            <a:off x="5554345" y="2345055"/>
            <a:ext cx="1603375" cy="47879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update ?</a:t>
            </a:r>
            <a:endParaRPr lang="en-US" altLang="zh-CN"/>
          </a:p>
        </p:txBody>
      </p:sp>
      <p:cxnSp>
        <p:nvCxnSpPr>
          <p:cNvPr id="57" name="直接箭头连接符 56"/>
          <p:cNvCxnSpPr>
            <a:stCxn id="56" idx="2"/>
            <a:endCxn id="51" idx="0"/>
          </p:cNvCxnSpPr>
          <p:nvPr/>
        </p:nvCxnSpPr>
        <p:spPr>
          <a:xfrm>
            <a:off x="6350635" y="2823845"/>
            <a:ext cx="0" cy="1733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450965" y="273939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4" name="矩形 93"/>
          <p:cNvSpPr/>
          <p:nvPr/>
        </p:nvSpPr>
        <p:spPr>
          <a:xfrm>
            <a:off x="5850255" y="157480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FIB</a:t>
            </a:r>
            <a:endParaRPr lang="en-US" altLang="zh-CN"/>
          </a:p>
        </p:txBody>
      </p:sp>
      <p:cxnSp>
        <p:nvCxnSpPr>
          <p:cNvPr id="96" name="直接箭头连接符 95"/>
          <p:cNvCxnSpPr>
            <a:stCxn id="94" idx="2"/>
            <a:endCxn id="56" idx="0"/>
          </p:cNvCxnSpPr>
          <p:nvPr/>
        </p:nvCxnSpPr>
        <p:spPr>
          <a:xfrm flipH="1">
            <a:off x="6350635" y="1893570"/>
            <a:ext cx="635" cy="4514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5" name="椭圆形标注 134"/>
          <p:cNvSpPr/>
          <p:nvPr/>
        </p:nvSpPr>
        <p:spPr>
          <a:xfrm>
            <a:off x="4939665" y="191389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fib_size</a:t>
            </a:r>
            <a:endParaRPr lang="en-US" altLang="zh-CN"/>
          </a:p>
          <a:p>
            <a:pPr algn="ctr"/>
            <a:r>
              <a:rPr lang="en-US" altLang="zh-CN"/>
              <a:t>drop</a:t>
            </a:r>
            <a:endParaRPr lang="en-US" altLang="zh-CN"/>
          </a:p>
        </p:txBody>
      </p:sp>
      <p:sp>
        <p:nvSpPr>
          <p:cNvPr id="45" name="文本框 44"/>
          <p:cNvSpPr txBox="1"/>
          <p:nvPr/>
        </p:nvSpPr>
        <p:spPr>
          <a:xfrm>
            <a:off x="8140700" y="78676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311005" y="9258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endParaRPr lang="en-US" altLang="zh-CN"/>
          </a:p>
        </p:txBody>
      </p:sp>
      <p:cxnSp>
        <p:nvCxnSpPr>
          <p:cNvPr id="49" name="直接箭头连接符 48"/>
          <p:cNvCxnSpPr>
            <a:stCxn id="46" idx="2"/>
            <a:endCxn id="125" idx="0"/>
          </p:cNvCxnSpPr>
          <p:nvPr/>
        </p:nvCxnSpPr>
        <p:spPr>
          <a:xfrm>
            <a:off x="9997440" y="1360170"/>
            <a:ext cx="635" cy="213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5" name="菱形 124"/>
          <p:cNvSpPr/>
          <p:nvPr/>
        </p:nvSpPr>
        <p:spPr>
          <a:xfrm>
            <a:off x="8673465" y="157416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endParaRPr lang="en-US" altLang="zh-CN"/>
          </a:p>
          <a:p>
            <a:pPr algn="ctr"/>
            <a:r>
              <a:rPr lang="en-US" altLang="zh-CN"/>
              <a:t>==</a:t>
            </a:r>
            <a:endParaRPr lang="en-US" altLang="zh-CN"/>
          </a:p>
          <a:p>
            <a:pPr algn="ctr"/>
            <a:r>
              <a:rPr lang="en-US" altLang="zh-CN"/>
              <a:t>consumerID ?</a:t>
            </a:r>
            <a:endParaRPr lang="en-US" altLang="zh-CN"/>
          </a:p>
        </p:txBody>
      </p:sp>
      <p:sp>
        <p:nvSpPr>
          <p:cNvPr id="130" name="矩形 129"/>
          <p:cNvSpPr/>
          <p:nvPr/>
        </p:nvSpPr>
        <p:spPr>
          <a:xfrm>
            <a:off x="10855325" y="92583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6" name="肘形连接符 15"/>
          <p:cNvCxnSpPr>
            <a:endCxn id="130" idx="2"/>
          </p:cNvCxnSpPr>
          <p:nvPr/>
        </p:nvCxnSpPr>
        <p:spPr>
          <a:xfrm flipV="1">
            <a:off x="11316335" y="1360170"/>
            <a:ext cx="219710" cy="71310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10967720" y="17151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8" name="椭圆形标注 17"/>
          <p:cNvSpPr/>
          <p:nvPr/>
        </p:nvSpPr>
        <p:spPr>
          <a:xfrm>
            <a:off x="10379075" y="2345055"/>
            <a:ext cx="1078865" cy="509270"/>
          </a:xfrm>
          <a:prstGeom prst="wedgeEllipseCallout">
            <a:avLst>
              <a:gd name="adj1" fmla="val 36168"/>
              <a:gd name="adj2" fmla="val -1223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endParaRPr lang="en-US" altLang="zh-CN"/>
          </a:p>
        </p:txBody>
      </p:sp>
      <p:sp>
        <p:nvSpPr>
          <p:cNvPr id="59" name="矩形 58"/>
          <p:cNvSpPr/>
          <p:nvPr/>
        </p:nvSpPr>
        <p:spPr>
          <a:xfrm>
            <a:off x="6671310" y="3551555"/>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endParaRPr lang="en-US" altLang="zh-CN"/>
          </a:p>
        </p:txBody>
      </p:sp>
      <p:sp>
        <p:nvSpPr>
          <p:cNvPr id="124" name="矩形 123"/>
          <p:cNvSpPr/>
          <p:nvPr/>
        </p:nvSpPr>
        <p:spPr>
          <a:xfrm>
            <a:off x="9311640" y="311848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endParaRPr lang="en-US" altLang="zh-CN"/>
          </a:p>
        </p:txBody>
      </p:sp>
      <p:cxnSp>
        <p:nvCxnSpPr>
          <p:cNvPr id="127" name="直接箭头连接符 126"/>
          <p:cNvCxnSpPr>
            <a:endCxn id="124" idx="0"/>
          </p:cNvCxnSpPr>
          <p:nvPr/>
        </p:nvCxnSpPr>
        <p:spPr>
          <a:xfrm flipH="1">
            <a:off x="9992360" y="2588895"/>
            <a:ext cx="635" cy="52959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3"/>
          </p:cNvCxnSpPr>
          <p:nvPr/>
        </p:nvCxnSpPr>
        <p:spPr>
          <a:xfrm rot="10800000" flipV="1">
            <a:off x="8037830" y="2906395"/>
            <a:ext cx="1955165" cy="862330"/>
          </a:xfrm>
          <a:prstGeom prst="bentConnector3">
            <a:avLst>
              <a:gd name="adj1" fmla="val 49984"/>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9034780" y="2092960"/>
            <a:ext cx="2493010" cy="1660525"/>
          </a:xfrm>
          <a:prstGeom prst="bentConnector3">
            <a:avLst>
              <a:gd name="adj1" fmla="val -40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9311640" y="2517140"/>
            <a:ext cx="516890" cy="306705"/>
          </a:xfrm>
          <a:prstGeom prst="rect">
            <a:avLst/>
          </a:prstGeom>
          <a:noFill/>
        </p:spPr>
        <p:txBody>
          <a:bodyPr wrap="square" rtlCol="0">
            <a:spAutoFit/>
          </a:bodyPr>
          <a:lstStyle/>
          <a:p>
            <a:r>
              <a:rPr lang="en-US" altLang="zh-CN">
                <a:sym typeface="+mn-ea"/>
              </a:rPr>
              <a:t>NO</a:t>
            </a:r>
            <a:endParaRPr lang="en-US" altLang="zh-CN"/>
          </a:p>
        </p:txBody>
      </p:sp>
      <p:sp>
        <p:nvSpPr>
          <p:cNvPr id="50" name="矩形 49"/>
          <p:cNvSpPr/>
          <p:nvPr/>
        </p:nvSpPr>
        <p:spPr>
          <a:xfrm>
            <a:off x="7401560" y="2981325"/>
            <a:ext cx="1372235" cy="4337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data in CS entry</a:t>
            </a:r>
            <a:endParaRPr lang="en-US" altLang="zh-CN"/>
          </a:p>
        </p:txBody>
      </p:sp>
      <p:sp>
        <p:nvSpPr>
          <p:cNvPr id="53" name="菱形 52"/>
          <p:cNvSpPr/>
          <p:nvPr/>
        </p:nvSpPr>
        <p:spPr>
          <a:xfrm>
            <a:off x="7366635" y="2347595"/>
            <a:ext cx="1431925" cy="4826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cache ?</a:t>
            </a:r>
            <a:endParaRPr lang="en-US" altLang="zh-CN"/>
          </a:p>
        </p:txBody>
      </p:sp>
      <p:cxnSp>
        <p:nvCxnSpPr>
          <p:cNvPr id="54" name="直接箭头连接符 53"/>
          <p:cNvCxnSpPr>
            <a:stCxn id="53" idx="2"/>
            <a:endCxn id="50" idx="0"/>
          </p:cNvCxnSpPr>
          <p:nvPr/>
        </p:nvCxnSpPr>
        <p:spPr>
          <a:xfrm>
            <a:off x="8077200" y="2830195"/>
            <a:ext cx="5080" cy="1511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95" idx="0"/>
          </p:cNvCxnSpPr>
          <p:nvPr/>
        </p:nvCxnSpPr>
        <p:spPr>
          <a:xfrm flipH="1">
            <a:off x="8076565" y="1134110"/>
            <a:ext cx="6985" cy="42672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64" name="肘形连接符 63"/>
          <p:cNvCxnSpPr/>
          <p:nvPr/>
        </p:nvCxnSpPr>
        <p:spPr>
          <a:xfrm rot="10800000" flipV="1">
            <a:off x="6414770" y="1143000"/>
            <a:ext cx="2159000" cy="292100"/>
          </a:xfrm>
          <a:prstGeom prst="bentConnector3">
            <a:avLst>
              <a:gd name="adj1" fmla="val 147"/>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66" name="文本框 65"/>
          <p:cNvSpPr txBox="1"/>
          <p:nvPr/>
        </p:nvSpPr>
        <p:spPr>
          <a:xfrm>
            <a:off x="8224520" y="271589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95" name="矩形 94"/>
          <p:cNvSpPr/>
          <p:nvPr/>
        </p:nvSpPr>
        <p:spPr>
          <a:xfrm>
            <a:off x="7569835" y="156083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CS</a:t>
            </a:r>
            <a:endParaRPr lang="en-US" altLang="zh-CN"/>
          </a:p>
        </p:txBody>
      </p:sp>
      <p:cxnSp>
        <p:nvCxnSpPr>
          <p:cNvPr id="97" name="直接箭头连接符 96"/>
          <p:cNvCxnSpPr>
            <a:stCxn id="95" idx="2"/>
            <a:endCxn id="53" idx="0"/>
          </p:cNvCxnSpPr>
          <p:nvPr/>
        </p:nvCxnSpPr>
        <p:spPr>
          <a:xfrm>
            <a:off x="8070850" y="1879600"/>
            <a:ext cx="6350" cy="46799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6" name="椭圆形标注 135"/>
          <p:cNvSpPr/>
          <p:nvPr/>
        </p:nvSpPr>
        <p:spPr>
          <a:xfrm>
            <a:off x="6624955" y="1955800"/>
            <a:ext cx="1382395" cy="490220"/>
          </a:xfrm>
          <a:prstGeom prst="wedgeEllipseCallout">
            <a:avLst>
              <a:gd name="adj1" fmla="val 34060"/>
              <a:gd name="adj2" fmla="val 4961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cs_size</a:t>
            </a:r>
            <a:endParaRPr lang="en-US" altLang="zh-CN"/>
          </a:p>
          <a:p>
            <a:pPr algn="ctr"/>
            <a:r>
              <a:rPr lang="en-US" altLang="zh-CN"/>
              <a:t>drop</a:t>
            </a:r>
            <a:endParaRPr lang="en-US" altLang="zh-CN"/>
          </a:p>
        </p:txBody>
      </p:sp>
      <p:cxnSp>
        <p:nvCxnSpPr>
          <p:cNvPr id="28" name="直接箭头连接符 27"/>
          <p:cNvCxnSpPr>
            <a:stCxn id="8" idx="3"/>
            <a:endCxn id="46" idx="1"/>
          </p:cNvCxnSpPr>
          <p:nvPr/>
        </p:nvCxnSpPr>
        <p:spPr>
          <a:xfrm flipV="1">
            <a:off x="7872730" y="1143000"/>
            <a:ext cx="1432560" cy="571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10016490" cy="5753735"/>
          </a:xfrm>
        </p:spPr>
        <p:txBody>
          <a:bodyPr/>
          <a:lstStyle/>
          <a:p>
            <a:pPr>
              <a:buFont typeface="Wingdings" panose="05000000000000000000" pitchFamily="2" charset="2"/>
              <a:buChar char="l"/>
            </a:pPr>
            <a:r>
              <a:rPr lang="en-US" altLang="zh-CN" sz="2200" b="1">
                <a:solidFill>
                  <a:srgbClr val="FF0000"/>
                </a:solidFill>
              </a:rPr>
              <a:t>3. Performance evaluation parameters</a:t>
            </a:r>
            <a:endParaRPr lang="en-US" altLang="zh-CN" sz="2200" b="1">
              <a:solidFill>
                <a:srgbClr val="FF0000"/>
              </a:solidFill>
            </a:endParaRPr>
          </a:p>
          <a:p>
            <a:pPr>
              <a:buFont typeface="Wingdings" panose="05000000000000000000" pitchFamily="2" charset="2"/>
              <a:buChar char="l"/>
            </a:pPr>
            <a:endParaRPr lang="en-US" altLang="zh-CN" sz="2200" b="1"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200" b="1"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200" b="1"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2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b="1" dirty="0">
                <a:solidFill>
                  <a:schemeClr val="tx1">
                    <a:lumMod val="95000"/>
                    <a:lumOff val="5000"/>
                  </a:schemeClr>
                </a:solidFill>
                <a:ea typeface="SimSun" panose="02010600030101010101" pitchFamily="2" charset="-122"/>
                <a:sym typeface="+mn-ea"/>
              </a:rPr>
              <a:t> </a:t>
            </a:r>
            <a:endParaRPr lang="en-US" altLang="zh-CN" sz="20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a:t>
            </a:r>
            <a:endParaRPr lang="en-US" altLang="zh-CN" sz="2000" dirty="0">
              <a:solidFill>
                <a:schemeClr val="tx1">
                  <a:lumMod val="95000"/>
                  <a:lumOff val="5000"/>
                </a:schemeClr>
              </a:solidFill>
              <a:ea typeface="SimSun" panose="02010600030101010101" pitchFamily="2" charset="-122"/>
              <a:sym typeface="+mn-ea"/>
            </a:endParaRPr>
          </a:p>
        </p:txBody>
      </p:sp>
      <p:graphicFrame>
        <p:nvGraphicFramePr>
          <p:cNvPr id="6" name="对象 5">
            <a:hlinkClick r:id="" action="ppaction://ole?verb="/>
          </p:cNvPr>
          <p:cNvGraphicFramePr>
            <a:graphicFrameLocks noChangeAspect="1"/>
          </p:cNvGraphicFramePr>
          <p:nvPr/>
        </p:nvGraphicFramePr>
        <p:xfrm>
          <a:off x="1956118" y="1964373"/>
          <a:ext cx="6273800" cy="688340"/>
        </p:xfrm>
        <a:graphic>
          <a:graphicData uri="http://schemas.openxmlformats.org/presentationml/2006/ole">
            <mc:AlternateContent xmlns:mc="http://schemas.openxmlformats.org/markup-compatibility/2006">
              <mc:Choice xmlns:v="urn:schemas-microsoft-com:vml" Requires="v">
                <p:oleObj spid="_x0000_s1025" name="" r:id="rId1" imgW="3822700" imgH="419100" progId="Equation.KSEE3">
                  <p:embed/>
                </p:oleObj>
              </mc:Choice>
              <mc:Fallback>
                <p:oleObj name="" r:id="rId1" imgW="3822700" imgH="419100" progId="Equation.KSEE3">
                  <p:embed/>
                  <p:pic>
                    <p:nvPicPr>
                      <p:cNvPr id="0" name="图片 1024"/>
                      <p:cNvPicPr/>
                      <p:nvPr/>
                    </p:nvPicPr>
                    <p:blipFill>
                      <a:blip r:embed="rId2"/>
                      <a:stretch>
                        <a:fillRect/>
                      </a:stretch>
                    </p:blipFill>
                    <p:spPr>
                      <a:xfrm>
                        <a:off x="1956118" y="1964373"/>
                        <a:ext cx="6273800" cy="68834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508443" y="3222308"/>
          <a:ext cx="7169150" cy="688340"/>
        </p:xfrm>
        <a:graphic>
          <a:graphicData uri="http://schemas.openxmlformats.org/presentationml/2006/ole">
            <mc:AlternateContent xmlns:mc="http://schemas.openxmlformats.org/markup-compatibility/2006">
              <mc:Choice xmlns:v="urn:schemas-microsoft-com:vml" Requires="v">
                <p:oleObj spid="_x0000_s8" name="" r:id="rId3" imgW="4368800" imgH="419100" progId="Equation.KSEE3">
                  <p:embed/>
                </p:oleObj>
              </mc:Choice>
              <mc:Fallback>
                <p:oleObj name="" r:id="rId3" imgW="4368800" imgH="419100" progId="Equation.KSEE3">
                  <p:embed/>
                  <p:pic>
                    <p:nvPicPr>
                      <p:cNvPr id="0" name="图片 1024"/>
                      <p:cNvPicPr/>
                      <p:nvPr/>
                    </p:nvPicPr>
                    <p:blipFill>
                      <a:blip r:embed="rId4"/>
                      <a:stretch>
                        <a:fillRect/>
                      </a:stretch>
                    </p:blipFill>
                    <p:spPr>
                      <a:xfrm>
                        <a:off x="1508443" y="3222308"/>
                        <a:ext cx="7169150" cy="688340"/>
                      </a:xfrm>
                      <a:prstGeom prst="rect">
                        <a:avLst/>
                      </a:prstGeom>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Coding----main</a:t>
            </a:r>
            <a:r>
              <a:rPr lang="zh-CN" altLang="en-US" b="1">
                <a:sym typeface="+mn-ea"/>
              </a:rPr>
              <a:t>.py</a:t>
            </a:r>
            <a:br>
              <a:rPr lang="en-US" altLang="zh-CN">
                <a:solidFill>
                  <a:schemeClr val="tx1"/>
                </a:solidFill>
                <a:ea typeface="SimSun" panose="02010600030101010101" pitchFamily="2" charset="-122"/>
                <a:sym typeface="+mn-ea"/>
              </a:rPr>
            </a:br>
            <a:endParaRPr lang="zh-CN" altLang="en-US"/>
          </a:p>
        </p:txBody>
      </p:sp>
      <p:pic>
        <p:nvPicPr>
          <p:cNvPr id="7" name="内容占位符 6" descr="2021-04-06 04-05-32 的屏幕截图"/>
          <p:cNvPicPr>
            <a:picLocks noGrp="1" noChangeAspect="1"/>
          </p:cNvPicPr>
          <p:nvPr>
            <p:ph idx="1"/>
          </p:nvPr>
        </p:nvPicPr>
        <p:blipFill>
          <a:blip r:embed="rId1"/>
          <a:srcRect l="10161" t="16726" r="75442" b="50161"/>
          <a:stretch>
            <a:fillRect/>
          </a:stretch>
        </p:blipFill>
        <p:spPr>
          <a:xfrm>
            <a:off x="585470" y="1152525"/>
            <a:ext cx="8069580" cy="5219700"/>
          </a:xfrm>
          <a:prstGeom prst="rect">
            <a:avLst/>
          </a:prstGeom>
        </p:spPr>
      </p:pic>
      <p:sp>
        <p:nvSpPr>
          <p:cNvPr id="8" name="文本框 7"/>
          <p:cNvSpPr txBox="1"/>
          <p:nvPr/>
        </p:nvSpPr>
        <p:spPr>
          <a:xfrm>
            <a:off x="3547110" y="1268730"/>
            <a:ext cx="3420745" cy="737235"/>
          </a:xfrm>
          <a:prstGeom prst="rect">
            <a:avLst/>
          </a:prstGeom>
          <a:solidFill>
            <a:srgbClr val="FF6C0D"/>
          </a:solidFill>
        </p:spPr>
        <p:txBody>
          <a:bodyPr wrap="square" rtlCol="0">
            <a:spAutoFit/>
          </a:bodyPr>
          <a:lstStyle/>
          <a:p>
            <a:r>
              <a:rPr lang="en-US" altLang="zh-CN">
                <a:solidFill>
                  <a:schemeClr val="bg1"/>
                </a:solidFill>
              </a:rPr>
              <a:t>Network is a dict.</a:t>
            </a:r>
            <a:endParaRPr lang="en-US" altLang="zh-CN">
              <a:solidFill>
                <a:schemeClr val="bg1"/>
              </a:solidFill>
            </a:endParaRPr>
          </a:p>
          <a:p>
            <a:r>
              <a:rPr lang="en-US" altLang="zh-CN">
                <a:solidFill>
                  <a:schemeClr val="bg1"/>
                </a:solidFill>
              </a:rPr>
              <a:t>key = router name           ex. 'r0'</a:t>
            </a:r>
            <a:endParaRPr lang="en-US" altLang="zh-CN">
              <a:solidFill>
                <a:schemeClr val="bg1"/>
              </a:solidFill>
            </a:endParaRPr>
          </a:p>
          <a:p>
            <a:r>
              <a:rPr lang="en-US" altLang="zh-CN">
                <a:solidFill>
                  <a:schemeClr val="bg1"/>
                </a:solidFill>
              </a:rPr>
              <a:t>value = [router ID, ...]      </a:t>
            </a:r>
            <a:r>
              <a:rPr lang="en-US" altLang="zh-CN">
                <a:solidFill>
                  <a:schemeClr val="bg1"/>
                </a:solidFill>
                <a:sym typeface="+mn-ea"/>
              </a:rPr>
              <a:t>ex.</a:t>
            </a:r>
            <a:r>
              <a:rPr lang="en-US" altLang="zh-CN">
                <a:solidFill>
                  <a:schemeClr val="bg1"/>
                </a:solidFill>
              </a:rPr>
              <a:t> [1, 3]</a:t>
            </a:r>
            <a:endParaRPr lang="en-US" altLang="zh-CN">
              <a:solidFill>
                <a:schemeClr val="bg1"/>
              </a:solidFill>
            </a:endParaRPr>
          </a:p>
        </p:txBody>
      </p:sp>
      <p:sp>
        <p:nvSpPr>
          <p:cNvPr id="9" name="文本框 8"/>
          <p:cNvSpPr txBox="1"/>
          <p:nvPr/>
        </p:nvSpPr>
        <p:spPr>
          <a:xfrm>
            <a:off x="4078605" y="2392045"/>
            <a:ext cx="4271010" cy="737235"/>
          </a:xfrm>
          <a:prstGeom prst="rect">
            <a:avLst/>
          </a:prstGeom>
          <a:solidFill>
            <a:srgbClr val="FF6C0D"/>
          </a:solidFill>
        </p:spPr>
        <p:txBody>
          <a:bodyPr wrap="square" rtlCol="0">
            <a:spAutoFit/>
          </a:bodyPr>
          <a:lstStyle/>
          <a:p>
            <a:r>
              <a:rPr lang="en-US" altLang="zh-CN">
                <a:solidFill>
                  <a:schemeClr val="bg1"/>
                </a:solidFill>
              </a:rPr>
              <a:t>Peremiters is a dict.</a:t>
            </a:r>
            <a:endParaRPr lang="en-US" altLang="zh-CN">
              <a:solidFill>
                <a:schemeClr val="bg1"/>
              </a:solidFill>
            </a:endParaRPr>
          </a:p>
          <a:p>
            <a:r>
              <a:rPr lang="en-US" altLang="zh-CN">
                <a:solidFill>
                  <a:schemeClr val="bg1"/>
                </a:solidFill>
              </a:rPr>
              <a:t>key = </a:t>
            </a:r>
            <a:r>
              <a:rPr lang="en-US" altLang="zh-CN">
                <a:solidFill>
                  <a:schemeClr val="bg1"/>
                </a:solidFill>
                <a:sym typeface="+mn-ea"/>
              </a:rPr>
              <a:t>Peremiter</a:t>
            </a:r>
            <a:r>
              <a:rPr lang="en-US" altLang="zh-CN">
                <a:solidFill>
                  <a:schemeClr val="bg1"/>
                </a:solidFill>
              </a:rPr>
              <a:t> name           </a:t>
            </a:r>
            <a:r>
              <a:rPr lang="en-US" altLang="zh-CN">
                <a:solidFill>
                  <a:schemeClr val="bg1"/>
                </a:solidFill>
                <a:sym typeface="+mn-ea"/>
              </a:rPr>
              <a:t>ex.</a:t>
            </a:r>
            <a:r>
              <a:rPr lang="en-US" altLang="zh-CN">
                <a:solidFill>
                  <a:schemeClr val="bg1"/>
                </a:solidFill>
              </a:rPr>
              <a:t>'route_num'</a:t>
            </a:r>
            <a:endParaRPr lang="en-US" altLang="zh-CN">
              <a:solidFill>
                <a:schemeClr val="bg1"/>
              </a:solidFill>
            </a:endParaRPr>
          </a:p>
          <a:p>
            <a:r>
              <a:rPr lang="en-US" altLang="zh-CN">
                <a:solidFill>
                  <a:schemeClr val="bg1"/>
                </a:solidFill>
              </a:rPr>
              <a:t>value = </a:t>
            </a:r>
            <a:r>
              <a:rPr lang="en-US" altLang="zh-CN">
                <a:solidFill>
                  <a:schemeClr val="bg1"/>
                </a:solidFill>
                <a:sym typeface="+mn-ea"/>
              </a:rPr>
              <a:t>Peremiter value</a:t>
            </a:r>
            <a:r>
              <a:rPr lang="en-US" altLang="zh-CN">
                <a:solidFill>
                  <a:schemeClr val="bg1"/>
                </a:solidFill>
              </a:rPr>
              <a:t>         </a:t>
            </a:r>
            <a:r>
              <a:rPr lang="en-US" altLang="zh-CN">
                <a:solidFill>
                  <a:schemeClr val="bg1"/>
                </a:solidFill>
                <a:sym typeface="+mn-ea"/>
              </a:rPr>
              <a:t>ex. </a:t>
            </a:r>
            <a:r>
              <a:rPr lang="en-US" altLang="zh-CN">
                <a:solidFill>
                  <a:schemeClr val="bg1"/>
                </a:solidFill>
              </a:rPr>
              <a:t>12</a:t>
            </a:r>
            <a:endParaRPr lang="en-US" altLang="zh-CN">
              <a:solidFill>
                <a:schemeClr val="bg1"/>
              </a:solidFill>
            </a:endParaRPr>
          </a:p>
        </p:txBody>
      </p:sp>
      <p:sp>
        <p:nvSpPr>
          <p:cNvPr id="10" name="文本框 9"/>
          <p:cNvSpPr txBox="1"/>
          <p:nvPr/>
        </p:nvSpPr>
        <p:spPr>
          <a:xfrm>
            <a:off x="7467600" y="3515360"/>
            <a:ext cx="4716780" cy="737235"/>
          </a:xfrm>
          <a:prstGeom prst="rect">
            <a:avLst/>
          </a:prstGeom>
          <a:solidFill>
            <a:srgbClr val="FF6C0D"/>
          </a:solidFill>
        </p:spPr>
        <p:txBody>
          <a:bodyPr wrap="square" rtlCol="0">
            <a:spAutoFit/>
          </a:bodyPr>
          <a:lstStyle/>
          <a:p>
            <a:r>
              <a:rPr lang="en-US" altLang="zh-CN">
                <a:solidFill>
                  <a:schemeClr val="bg1"/>
                </a:solidFill>
              </a:rPr>
              <a:t>Producer contents is a dict.</a:t>
            </a:r>
            <a:endParaRPr lang="en-US" altLang="zh-CN">
              <a:solidFill>
                <a:schemeClr val="bg1"/>
              </a:solidFill>
            </a:endParaRPr>
          </a:p>
          <a:p>
            <a:r>
              <a:rPr lang="en-US" altLang="zh-CN">
                <a:solidFill>
                  <a:schemeClr val="bg1"/>
                </a:solidFill>
              </a:rPr>
              <a:t>key = </a:t>
            </a:r>
            <a:r>
              <a:rPr lang="en-US" altLang="zh-CN">
                <a:solidFill>
                  <a:schemeClr val="bg1"/>
                </a:solidFill>
                <a:sym typeface="+mn-ea"/>
              </a:rPr>
              <a:t>Producer ID</a:t>
            </a:r>
            <a:r>
              <a:rPr lang="en-US" altLang="zh-CN">
                <a:solidFill>
                  <a:schemeClr val="bg1"/>
                </a:solidFill>
              </a:rPr>
              <a:t>                    </a:t>
            </a:r>
            <a:r>
              <a:rPr lang="en-US" altLang="zh-CN">
                <a:solidFill>
                  <a:schemeClr val="bg1"/>
                </a:solidFill>
                <a:sym typeface="+mn-ea"/>
              </a:rPr>
              <a:t>ex. </a:t>
            </a:r>
            <a:r>
              <a:rPr lang="en-US" altLang="zh-CN">
                <a:solidFill>
                  <a:schemeClr val="bg1"/>
                </a:solidFill>
              </a:rPr>
              <a:t> 'p1'</a:t>
            </a:r>
            <a:endParaRPr lang="en-US" altLang="zh-CN">
              <a:solidFill>
                <a:schemeClr val="bg1"/>
              </a:solidFill>
            </a:endParaRPr>
          </a:p>
          <a:p>
            <a:r>
              <a:rPr lang="en-US" altLang="zh-CN">
                <a:solidFill>
                  <a:schemeClr val="bg1"/>
                </a:solidFill>
              </a:rPr>
              <a:t>value = [</a:t>
            </a:r>
            <a:r>
              <a:rPr lang="en-US" altLang="zh-CN">
                <a:solidFill>
                  <a:schemeClr val="bg1"/>
                </a:solidFill>
                <a:sym typeface="+mn-ea"/>
              </a:rPr>
              <a:t>Content name, ...]</a:t>
            </a:r>
            <a:r>
              <a:rPr lang="en-US" altLang="zh-CN">
                <a:solidFill>
                  <a:schemeClr val="bg1"/>
                </a:solidFill>
              </a:rPr>
              <a:t>      </a:t>
            </a:r>
            <a:r>
              <a:rPr lang="en-US" altLang="zh-CN">
                <a:solidFill>
                  <a:schemeClr val="bg1"/>
                </a:solidFill>
                <a:sym typeface="+mn-ea"/>
              </a:rPr>
              <a:t>ex. </a:t>
            </a:r>
            <a:r>
              <a:rPr lang="en-US" altLang="zh-CN">
                <a:solidFill>
                  <a:schemeClr val="bg1"/>
                </a:solidFill>
              </a:rPr>
              <a:t> ['r1/0', 'r1/99']</a:t>
            </a:r>
            <a:endParaRPr lang="en-US" altLang="zh-CN">
              <a:solidFill>
                <a:schemeClr val="bg1"/>
              </a:solidFill>
            </a:endParaRPr>
          </a:p>
        </p:txBody>
      </p:sp>
      <p:sp>
        <p:nvSpPr>
          <p:cNvPr id="2" name="文本框 1"/>
          <p:cNvSpPr txBox="1"/>
          <p:nvPr/>
        </p:nvSpPr>
        <p:spPr>
          <a:xfrm>
            <a:off x="4078605" y="4960620"/>
            <a:ext cx="8106410" cy="737235"/>
          </a:xfrm>
          <a:prstGeom prst="rect">
            <a:avLst/>
          </a:prstGeom>
          <a:solidFill>
            <a:srgbClr val="FF6C0D"/>
          </a:solidFill>
        </p:spPr>
        <p:txBody>
          <a:bodyPr wrap="square" rtlCol="0">
            <a:spAutoFit/>
          </a:bodyPr>
          <a:lstStyle/>
          <a:p>
            <a:r>
              <a:rPr lang="en-US" altLang="zh-CN">
                <a:solidFill>
                  <a:schemeClr val="bg1"/>
                </a:solidFill>
              </a:rPr>
              <a:t>Interests is a dict.</a:t>
            </a:r>
            <a:endParaRPr lang="en-US" altLang="zh-CN">
              <a:solidFill>
                <a:schemeClr val="bg1"/>
              </a:solidFill>
            </a:endParaRPr>
          </a:p>
          <a:p>
            <a:r>
              <a:rPr lang="en-US" altLang="zh-CN">
                <a:solidFill>
                  <a:schemeClr val="bg1"/>
                </a:solidFill>
              </a:rPr>
              <a:t>key = </a:t>
            </a:r>
            <a:r>
              <a:rPr lang="en-US" altLang="zh-CN">
                <a:solidFill>
                  <a:schemeClr val="bg1"/>
                </a:solidFill>
                <a:sym typeface="+mn-ea"/>
              </a:rPr>
              <a:t>router ID</a:t>
            </a:r>
            <a:r>
              <a:rPr lang="en-US" altLang="zh-CN">
                <a:solidFill>
                  <a:schemeClr val="bg1"/>
                </a:solidFill>
              </a:rPr>
              <a:t>                    </a:t>
            </a:r>
            <a:r>
              <a:rPr lang="en-US" altLang="zh-CN">
                <a:solidFill>
                  <a:schemeClr val="bg1"/>
                </a:solidFill>
                <a:sym typeface="+mn-ea"/>
              </a:rPr>
              <a:t>ex. </a:t>
            </a:r>
            <a:r>
              <a:rPr lang="en-US" altLang="zh-CN">
                <a:solidFill>
                  <a:schemeClr val="bg1"/>
                </a:solidFill>
              </a:rPr>
              <a:t> 'r1'</a:t>
            </a:r>
            <a:endParaRPr lang="en-US" altLang="zh-CN">
              <a:solidFill>
                <a:schemeClr val="bg1"/>
              </a:solidFill>
            </a:endParaRPr>
          </a:p>
          <a:p>
            <a:r>
              <a:rPr lang="en-US" altLang="zh-CN">
                <a:solidFill>
                  <a:schemeClr val="bg1"/>
                </a:solidFill>
              </a:rPr>
              <a:t>value = </a:t>
            </a:r>
            <a:r>
              <a:rPr lang="en-US" altLang="zh-CN">
                <a:solidFill>
                  <a:schemeClr val="bg1"/>
                </a:solidFill>
                <a:sym typeface="+mn-ea"/>
              </a:rPr>
              <a:t>[</a:t>
            </a:r>
            <a:r>
              <a:rPr lang="en-US" altLang="zh-CN">
                <a:solidFill>
                  <a:schemeClr val="bg1"/>
                </a:solidFill>
              </a:rPr>
              <a:t>{'i</a:t>
            </a:r>
            <a:r>
              <a:rPr lang="en-US" altLang="zh-CN">
                <a:solidFill>
                  <a:schemeClr val="bg1"/>
                </a:solidFill>
                <a:sym typeface="+mn-ea"/>
              </a:rPr>
              <a:t>nterest ID': , 'Content name': }, ...]</a:t>
            </a:r>
            <a:r>
              <a:rPr lang="en-US" altLang="zh-CN">
                <a:solidFill>
                  <a:schemeClr val="bg1"/>
                </a:solidFill>
              </a:rPr>
              <a:t>      </a:t>
            </a:r>
            <a:r>
              <a:rPr lang="en-US" altLang="zh-CN">
                <a:solidFill>
                  <a:schemeClr val="bg1"/>
                </a:solidFill>
                <a:sym typeface="+mn-ea"/>
              </a:rPr>
              <a:t>ex. </a:t>
            </a:r>
            <a:r>
              <a:rPr lang="en-US" altLang="zh-CN">
                <a:solidFill>
                  <a:schemeClr val="bg1"/>
                </a:solidFill>
              </a:rPr>
              <a:t> [</a:t>
            </a:r>
            <a:r>
              <a:rPr lang="en-US" altLang="zh-CN">
                <a:solidFill>
                  <a:schemeClr val="bg1"/>
                </a:solidFill>
                <a:sym typeface="+mn-ea"/>
              </a:rPr>
              <a:t>{'interest ID': </a:t>
            </a:r>
            <a:r>
              <a:rPr lang="en-US" altLang="zh-CN">
                <a:solidFill>
                  <a:schemeClr val="bg1"/>
                </a:solidFill>
              </a:rPr>
              <a:t>0001, </a:t>
            </a:r>
            <a:r>
              <a:rPr lang="en-US" altLang="zh-CN">
                <a:solidFill>
                  <a:schemeClr val="bg1"/>
                </a:solidFill>
                <a:sym typeface="+mn-ea"/>
              </a:rPr>
              <a:t>'Content name': </a:t>
            </a:r>
            <a:r>
              <a:rPr lang="en-US" altLang="zh-CN">
                <a:solidFill>
                  <a:schemeClr val="bg1"/>
                </a:solidFill>
              </a:rPr>
              <a:t>'r1/99'</a:t>
            </a:r>
            <a:r>
              <a:rPr lang="en-US" altLang="zh-CN">
                <a:solidFill>
                  <a:schemeClr val="bg1"/>
                </a:solidFill>
                <a:sym typeface="+mn-ea"/>
              </a:rPr>
              <a:t>}</a:t>
            </a:r>
            <a:r>
              <a:rPr lang="en-US" altLang="zh-CN">
                <a:solidFill>
                  <a:schemeClr val="bg1"/>
                </a:solidFill>
              </a:rPr>
              <a:t>]</a:t>
            </a:r>
            <a:endParaRPr lang="en-US" altLang="zh-CN">
              <a:solidFill>
                <a:schemeClr val="bg1"/>
              </a:solidFill>
            </a:endParaRPr>
          </a:p>
        </p:txBody>
      </p:sp>
      <p:sp>
        <p:nvSpPr>
          <p:cNvPr id="3" name="文本框 2"/>
          <p:cNvSpPr txBox="1"/>
          <p:nvPr/>
        </p:nvSpPr>
        <p:spPr>
          <a:xfrm>
            <a:off x="2456815" y="5690235"/>
            <a:ext cx="9727565" cy="1168400"/>
          </a:xfrm>
          <a:prstGeom prst="rect">
            <a:avLst/>
          </a:prstGeom>
          <a:solidFill>
            <a:srgbClr val="FF6C0D"/>
          </a:solidFill>
        </p:spPr>
        <p:txBody>
          <a:bodyPr wrap="square" rtlCol="0">
            <a:spAutoFit/>
          </a:bodyPr>
          <a:lstStyle/>
          <a:p>
            <a:r>
              <a:rPr lang="en-US" altLang="zh-CN">
                <a:solidFill>
                  <a:schemeClr val="bg1"/>
                </a:solidFill>
              </a:rPr>
              <a:t>Initialization parameters</a:t>
            </a:r>
            <a:endParaRPr lang="en-US" altLang="zh-CN">
              <a:solidFill>
                <a:schemeClr val="bg1"/>
              </a:solidFill>
            </a:endParaRPr>
          </a:p>
          <a:p>
            <a:r>
              <a:rPr lang="en-US" altLang="zh-CN">
                <a:solidFill>
                  <a:schemeClr val="bg1"/>
                </a:solidFill>
              </a:rPr>
              <a:t>Get the time when the simulator started running </a:t>
            </a:r>
            <a:r>
              <a:rPr lang="en-US" altLang="zh-CN" i="1">
                <a:solidFill>
                  <a:schemeClr val="bg1"/>
                </a:solidFill>
              </a:rPr>
              <a:t>run_start_time</a:t>
            </a:r>
            <a:endParaRPr lang="en-US" altLang="zh-CN" i="1">
              <a:solidFill>
                <a:schemeClr val="bg1"/>
              </a:solidFill>
            </a:endParaRPr>
          </a:p>
          <a:p>
            <a:r>
              <a:rPr lang="en-US" altLang="zh-CN">
                <a:solidFill>
                  <a:schemeClr val="bg1"/>
                </a:solidFill>
              </a:rPr>
              <a:t>Build a server for each router</a:t>
            </a:r>
            <a:endParaRPr lang="en-US" altLang="zh-CN">
              <a:solidFill>
                <a:schemeClr val="bg1"/>
              </a:solidFill>
            </a:endParaRPr>
          </a:p>
          <a:p>
            <a:r>
              <a:rPr lang="en-US" altLang="zh-CN">
                <a:solidFill>
                  <a:schemeClr val="bg1"/>
                </a:solidFill>
              </a:rPr>
              <a:t>At regular intervals</a:t>
            </a:r>
            <a:r>
              <a:rPr lang="zh-CN" altLang="en-US">
                <a:solidFill>
                  <a:schemeClr val="bg1"/>
                </a:solidFill>
                <a:ea typeface="SimSun" panose="02010600030101010101" pitchFamily="2" charset="-122"/>
              </a:rPr>
              <a:t>（frequency）</a:t>
            </a:r>
            <a:r>
              <a:rPr lang="en-US" altLang="zh-CN">
                <a:solidFill>
                  <a:schemeClr val="bg1"/>
                </a:solidFill>
              </a:rPr>
              <a:t> in the while loop, all routers send out new interest packets to the network. At the same time, it keeps checking whether the simulator end time is up.</a:t>
            </a:r>
            <a:endParaRPr lang="en-US" altLang="zh-CN">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Coding----s</a:t>
            </a:r>
            <a:r>
              <a:rPr b="1">
                <a:sym typeface="+mn-ea"/>
              </a:rPr>
              <a:t>erver</a:t>
            </a:r>
            <a:r>
              <a:rPr lang="zh-CN" altLang="en-US" b="1">
                <a:sym typeface="+mn-ea"/>
              </a:rPr>
              <a:t>.py</a:t>
            </a:r>
            <a:br>
              <a:rPr lang="en-US" altLang="zh-CN">
                <a:solidFill>
                  <a:schemeClr val="tx1"/>
                </a:solidFill>
                <a:ea typeface="SimSun" panose="02010600030101010101" pitchFamily="2" charset="-122"/>
                <a:sym typeface="+mn-ea"/>
              </a:rPr>
            </a:br>
            <a:endParaRPr lang="zh-CN" altLang="en-US"/>
          </a:p>
        </p:txBody>
      </p:sp>
      <p:pic>
        <p:nvPicPr>
          <p:cNvPr id="7" name="内容占位符 6" descr="2021-04-06 04-08-18 的屏幕截图"/>
          <p:cNvPicPr>
            <a:picLocks noGrp="1" noChangeAspect="1"/>
          </p:cNvPicPr>
          <p:nvPr>
            <p:ph idx="1"/>
          </p:nvPr>
        </p:nvPicPr>
        <p:blipFill>
          <a:blip r:embed="rId1"/>
          <a:srcRect l="10203" t="16104" r="62645" b="41137"/>
          <a:stretch>
            <a:fillRect/>
          </a:stretch>
        </p:blipFill>
        <p:spPr>
          <a:xfrm>
            <a:off x="677545" y="1492250"/>
            <a:ext cx="10029825" cy="4442460"/>
          </a:xfrm>
          <a:prstGeom prst="rect">
            <a:avLst/>
          </a:prstGeom>
        </p:spPr>
      </p:pic>
      <p:sp>
        <p:nvSpPr>
          <p:cNvPr id="8" name="文本框 7"/>
          <p:cNvSpPr txBox="1"/>
          <p:nvPr/>
        </p:nvSpPr>
        <p:spPr>
          <a:xfrm>
            <a:off x="9545320" y="3168015"/>
            <a:ext cx="2629535" cy="521970"/>
          </a:xfrm>
          <a:prstGeom prst="rect">
            <a:avLst/>
          </a:prstGeom>
          <a:solidFill>
            <a:srgbClr val="FF6C0D"/>
          </a:solidFill>
        </p:spPr>
        <p:txBody>
          <a:bodyPr wrap="square" rtlCol="0">
            <a:spAutoFit/>
          </a:bodyPr>
          <a:lstStyle/>
          <a:p>
            <a:r>
              <a:rPr lang="en-US" altLang="zh-CN">
                <a:solidFill>
                  <a:schemeClr val="bg1"/>
                </a:solidFill>
              </a:rPr>
              <a:t>The router sends a new interest packet to the network.</a:t>
            </a:r>
            <a:endParaRPr lang="en-US" altLang="zh-CN">
              <a:solidFill>
                <a:schemeClr val="bg1"/>
              </a:solidFill>
            </a:endParaRPr>
          </a:p>
        </p:txBody>
      </p:sp>
      <p:sp>
        <p:nvSpPr>
          <p:cNvPr id="2" name="文本框 1"/>
          <p:cNvSpPr txBox="1"/>
          <p:nvPr/>
        </p:nvSpPr>
        <p:spPr>
          <a:xfrm>
            <a:off x="2759075" y="2273935"/>
            <a:ext cx="3582035" cy="737235"/>
          </a:xfrm>
          <a:prstGeom prst="rect">
            <a:avLst/>
          </a:prstGeom>
          <a:solidFill>
            <a:srgbClr val="FF6C0D"/>
          </a:solidFill>
        </p:spPr>
        <p:txBody>
          <a:bodyPr wrap="square" rtlCol="0">
            <a:spAutoFit/>
          </a:bodyPr>
          <a:lstStyle/>
          <a:p>
            <a:r>
              <a:rPr lang="en-US" altLang="zh-CN">
                <a:solidFill>
                  <a:schemeClr val="bg1"/>
                </a:solidFill>
              </a:rPr>
              <a:t>create a accept thread</a:t>
            </a:r>
            <a:endParaRPr lang="en-US" altLang="zh-CN">
              <a:solidFill>
                <a:schemeClr val="bg1"/>
              </a:solidFill>
            </a:endParaRPr>
          </a:p>
          <a:p>
            <a:r>
              <a:rPr lang="en-US" altLang="zh-CN">
                <a:solidFill>
                  <a:schemeClr val="bg1"/>
                </a:solidFill>
                <a:sym typeface="+mn-ea"/>
              </a:rPr>
              <a:t>create a </a:t>
            </a:r>
            <a:r>
              <a:rPr lang="en-US" altLang="zh-CN">
                <a:solidFill>
                  <a:schemeClr val="bg1"/>
                </a:solidFill>
              </a:rPr>
              <a:t>interest_process thread</a:t>
            </a:r>
            <a:endParaRPr lang="en-US" altLang="zh-CN">
              <a:solidFill>
                <a:schemeClr val="bg1"/>
              </a:solidFill>
            </a:endParaRPr>
          </a:p>
          <a:p>
            <a:r>
              <a:rPr lang="en-US" altLang="zh-CN">
                <a:solidFill>
                  <a:schemeClr val="bg1"/>
                </a:solidFill>
                <a:sym typeface="+mn-ea"/>
              </a:rPr>
              <a:t>create a </a:t>
            </a:r>
            <a:r>
              <a:rPr lang="en-US" altLang="zh-CN">
                <a:solidFill>
                  <a:schemeClr val="bg1"/>
                </a:solidFill>
              </a:rPr>
              <a:t>data_process t</a:t>
            </a:r>
            <a:r>
              <a:rPr lang="en-US" altLang="zh-CN">
                <a:solidFill>
                  <a:schemeClr val="bg1"/>
                </a:solidFill>
                <a:sym typeface="+mn-ea"/>
              </a:rPr>
              <a:t>hread</a:t>
            </a:r>
            <a:endParaRPr lang="en-US" altLang="zh-CN">
              <a:solidFill>
                <a:schemeClr val="bg1"/>
              </a:solidFill>
            </a:endParaRPr>
          </a:p>
        </p:txBody>
      </p:sp>
      <p:sp>
        <p:nvSpPr>
          <p:cNvPr id="3" name="文本框 2"/>
          <p:cNvSpPr txBox="1"/>
          <p:nvPr/>
        </p:nvSpPr>
        <p:spPr>
          <a:xfrm>
            <a:off x="3076575" y="3849370"/>
            <a:ext cx="9098280" cy="737235"/>
          </a:xfrm>
          <a:prstGeom prst="rect">
            <a:avLst/>
          </a:prstGeom>
          <a:solidFill>
            <a:srgbClr val="FF6C0D"/>
          </a:solidFill>
        </p:spPr>
        <p:txBody>
          <a:bodyPr wrap="square" rtlCol="0">
            <a:spAutoFit/>
          </a:bodyPr>
          <a:lstStyle/>
          <a:p>
            <a:r>
              <a:rPr lang="en-US" altLang="zh-CN">
                <a:solidFill>
                  <a:schemeClr val="bg1"/>
                </a:solidFill>
              </a:rPr>
              <a:t>Monitor whether a packet is received. If packet is received, read the packet type to determine whether it is interest or  data packet. Then store the packet in the corresponding queue. At this time, to determine whether queue is full. If it is full, drop this packet, otherwise save it.</a:t>
            </a:r>
            <a:endParaRPr lang="en-US" altLang="zh-CN">
              <a:solidFill>
                <a:schemeClr val="bg1"/>
              </a:solidFill>
            </a:endParaRPr>
          </a:p>
        </p:txBody>
      </p:sp>
      <p:sp>
        <p:nvSpPr>
          <p:cNvPr id="5" name="文本框 4"/>
          <p:cNvSpPr txBox="1"/>
          <p:nvPr/>
        </p:nvSpPr>
        <p:spPr>
          <a:xfrm>
            <a:off x="4184015" y="4641850"/>
            <a:ext cx="3686175" cy="521970"/>
          </a:xfrm>
          <a:prstGeom prst="rect">
            <a:avLst/>
          </a:prstGeom>
          <a:solidFill>
            <a:srgbClr val="FF6C0D"/>
          </a:solidFill>
        </p:spPr>
        <p:txBody>
          <a:bodyPr wrap="square" rtlCol="0">
            <a:spAutoFit/>
          </a:bodyPr>
          <a:lstStyle/>
          <a:p>
            <a:r>
              <a:rPr lang="en-US" altLang="zh-CN">
                <a:solidFill>
                  <a:schemeClr val="bg1"/>
                </a:solidFill>
              </a:rPr>
              <a:t>The router takes the first interest packet from </a:t>
            </a:r>
            <a:r>
              <a:rPr lang="en-US" altLang="zh-CN" i="1">
                <a:solidFill>
                  <a:schemeClr val="bg1"/>
                </a:solidFill>
              </a:rPr>
              <a:t>interest_queue</a:t>
            </a:r>
            <a:r>
              <a:rPr lang="en-US" altLang="zh-CN">
                <a:solidFill>
                  <a:schemeClr val="bg1"/>
                </a:solidFill>
              </a:rPr>
              <a:t> for processing</a:t>
            </a:r>
            <a:endParaRPr lang="en-US" altLang="zh-CN">
              <a:solidFill>
                <a:schemeClr val="bg1"/>
              </a:solidFill>
            </a:endParaRPr>
          </a:p>
        </p:txBody>
      </p:sp>
      <p:sp>
        <p:nvSpPr>
          <p:cNvPr id="6" name="文本框 5"/>
          <p:cNvSpPr txBox="1"/>
          <p:nvPr/>
        </p:nvSpPr>
        <p:spPr>
          <a:xfrm>
            <a:off x="4171950" y="5412740"/>
            <a:ext cx="3686175" cy="521970"/>
          </a:xfrm>
          <a:prstGeom prst="rect">
            <a:avLst/>
          </a:prstGeom>
          <a:solidFill>
            <a:srgbClr val="FF6C0D"/>
          </a:solidFill>
        </p:spPr>
        <p:txBody>
          <a:bodyPr wrap="square" rtlCol="0">
            <a:spAutoFit/>
          </a:bodyPr>
          <a:lstStyle/>
          <a:p>
            <a:r>
              <a:rPr lang="en-US" altLang="zh-CN">
                <a:solidFill>
                  <a:schemeClr val="bg1"/>
                </a:solidFill>
              </a:rPr>
              <a:t>The router takes the first data packet from </a:t>
            </a:r>
            <a:r>
              <a:rPr lang="en-US" altLang="zh-CN" i="1">
                <a:solidFill>
                  <a:schemeClr val="bg1"/>
                </a:solidFill>
              </a:rPr>
              <a:t>data_queue</a:t>
            </a:r>
            <a:r>
              <a:rPr lang="en-US" altLang="zh-CN">
                <a:solidFill>
                  <a:schemeClr val="bg1"/>
                </a:solidFill>
              </a:rPr>
              <a:t> for processing</a:t>
            </a:r>
            <a:endParaRPr lang="en-US" altLang="zh-CN">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network.py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6 04-11-59 的屏幕截图"/>
          <p:cNvPicPr>
            <a:picLocks noGrp="1" noChangeAspect="1"/>
          </p:cNvPicPr>
          <p:nvPr>
            <p:ph idx="1"/>
          </p:nvPr>
        </p:nvPicPr>
        <p:blipFill>
          <a:blip r:embed="rId1"/>
          <a:srcRect l="10191" t="16840" r="79496" b="62795"/>
          <a:stretch>
            <a:fillRect/>
          </a:stretch>
        </p:blipFill>
        <p:spPr>
          <a:xfrm>
            <a:off x="887095" y="1373505"/>
            <a:ext cx="5416550" cy="3007995"/>
          </a:xfrm>
          <a:prstGeom prst="rect">
            <a:avLst/>
          </a:prstGeom>
        </p:spPr>
      </p:pic>
      <p:sp>
        <p:nvSpPr>
          <p:cNvPr id="3" name="文本框 2"/>
          <p:cNvSpPr txBox="1"/>
          <p:nvPr/>
        </p:nvSpPr>
        <p:spPr>
          <a:xfrm>
            <a:off x="6177915" y="2508885"/>
            <a:ext cx="4627880" cy="737235"/>
          </a:xfrm>
          <a:prstGeom prst="rect">
            <a:avLst/>
          </a:prstGeom>
          <a:solidFill>
            <a:srgbClr val="FF6C0D"/>
          </a:solidFill>
        </p:spPr>
        <p:txBody>
          <a:bodyPr wrap="square" rtlCol="0">
            <a:spAutoFit/>
          </a:bodyPr>
          <a:lstStyle/>
          <a:p>
            <a:pPr algn="just"/>
            <a:r>
              <a:rPr lang="en-US" altLang="zh-CN">
                <a:solidFill>
                  <a:schemeClr val="bg1"/>
                </a:solidFill>
              </a:rPr>
              <a:t>Create a </a:t>
            </a:r>
            <a:r>
              <a:rPr lang="en-US" altLang="zh-CN" i="1">
                <a:solidFill>
                  <a:schemeClr val="bg1"/>
                </a:solidFill>
              </a:rPr>
              <a:t>network</a:t>
            </a:r>
            <a:r>
              <a:rPr lang="en-US" altLang="zh-CN">
                <a:solidFill>
                  <a:schemeClr val="bg1"/>
                </a:solidFill>
              </a:rPr>
              <a:t> dictionary, assign the </a:t>
            </a:r>
            <a:r>
              <a:rPr lang="en-US" altLang="zh-CN" i="1">
                <a:solidFill>
                  <a:schemeClr val="bg1"/>
                </a:solidFill>
              </a:rPr>
              <a:t>network </a:t>
            </a:r>
            <a:r>
              <a:rPr lang="en-US" altLang="zh-CN">
                <a:solidFill>
                  <a:schemeClr val="bg1"/>
                </a:solidFill>
              </a:rPr>
              <a:t>dictionary read from the networks JSON file to it, and return this dictionary. </a:t>
            </a:r>
            <a:endParaRPr lang="en-US" altLang="zh-CN">
              <a:solidFill>
                <a:schemeClr val="bg1"/>
              </a:solidFill>
            </a:endParaRPr>
          </a:p>
        </p:txBody>
      </p:sp>
      <p:sp>
        <p:nvSpPr>
          <p:cNvPr id="5" name="文本框 4"/>
          <p:cNvSpPr txBox="1"/>
          <p:nvPr/>
        </p:nvSpPr>
        <p:spPr>
          <a:xfrm>
            <a:off x="5060315" y="3709035"/>
            <a:ext cx="2657475" cy="521970"/>
          </a:xfrm>
          <a:prstGeom prst="rect">
            <a:avLst/>
          </a:prstGeom>
          <a:solidFill>
            <a:srgbClr val="FF6C0D"/>
          </a:solidFill>
        </p:spPr>
        <p:txBody>
          <a:bodyPr wrap="square" rtlCol="0">
            <a:spAutoFit/>
          </a:bodyPr>
          <a:lstStyle/>
          <a:p>
            <a:r>
              <a:rPr lang="en-US" altLang="zh-CN">
                <a:solidFill>
                  <a:schemeClr val="bg1"/>
                </a:solidFill>
              </a:rPr>
              <a:t>return </a:t>
            </a:r>
            <a:r>
              <a:rPr lang="en-US" altLang="zh-CN" i="1">
                <a:solidFill>
                  <a:schemeClr val="bg1"/>
                </a:solidFill>
                <a:sym typeface="+mn-ea"/>
              </a:rPr>
              <a:t>network</a:t>
            </a:r>
            <a:r>
              <a:rPr lang="en-US" altLang="zh-CN">
                <a:solidFill>
                  <a:schemeClr val="bg1"/>
                </a:solidFill>
                <a:sym typeface="+mn-ea"/>
              </a:rPr>
              <a:t> dictionary</a:t>
            </a:r>
            <a:r>
              <a:rPr lang="en-US" altLang="zh-CN">
                <a:solidFill>
                  <a:schemeClr val="bg1"/>
                </a:solidFill>
              </a:rPr>
              <a:t>.</a:t>
            </a:r>
            <a:endParaRPr lang="en-US" altLang="zh-CN">
              <a:solidFill>
                <a:schemeClr val="bg1"/>
              </a:solidFill>
            </a:endParaRPr>
          </a:p>
          <a:p>
            <a:endParaRPr lang="en-US" altLang="zh-CN">
              <a:solidFill>
                <a:schemeClr val="bg1"/>
              </a:solidFill>
            </a:endParaRPr>
          </a:p>
        </p:txBody>
      </p:sp>
      <p:sp>
        <p:nvSpPr>
          <p:cNvPr id="7" name="文本框 6"/>
          <p:cNvSpPr txBox="1"/>
          <p:nvPr/>
        </p:nvSpPr>
        <p:spPr>
          <a:xfrm>
            <a:off x="4418330" y="1828165"/>
            <a:ext cx="297561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network</a:t>
            </a:r>
            <a:r>
              <a:rPr lang="en-US" altLang="zh-CN">
                <a:solidFill>
                  <a:schemeClr val="bg1"/>
                </a:solidFill>
                <a:sym typeface="+mn-ea"/>
              </a:rPr>
              <a:t> dictionary. </a:t>
            </a:r>
            <a:endParaRPr lang="en-US" altLang="zh-CN">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ps.py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3 04-35-17 的屏幕截图"/>
          <p:cNvPicPr>
            <a:picLocks noGrp="1" noChangeAspect="1"/>
          </p:cNvPicPr>
          <p:nvPr>
            <p:ph idx="1"/>
          </p:nvPr>
        </p:nvPicPr>
        <p:blipFill>
          <a:blip r:embed="rId1"/>
          <a:srcRect l="9887" t="14793" r="70115" b="60371"/>
          <a:stretch>
            <a:fillRect/>
          </a:stretch>
        </p:blipFill>
        <p:spPr>
          <a:xfrm>
            <a:off x="677545" y="1417320"/>
            <a:ext cx="9359900" cy="3269615"/>
          </a:xfrm>
          <a:prstGeom prst="rect">
            <a:avLst/>
          </a:prstGeom>
        </p:spPr>
      </p:pic>
      <p:sp>
        <p:nvSpPr>
          <p:cNvPr id="5" name="文本框 4"/>
          <p:cNvSpPr txBox="1"/>
          <p:nvPr/>
        </p:nvSpPr>
        <p:spPr>
          <a:xfrm>
            <a:off x="4192270" y="1716405"/>
            <a:ext cx="2657475" cy="521970"/>
          </a:xfrm>
          <a:prstGeom prst="rect">
            <a:avLst/>
          </a:prstGeom>
          <a:solidFill>
            <a:srgbClr val="FF6C0D"/>
          </a:solidFill>
        </p:spPr>
        <p:txBody>
          <a:bodyPr wrap="square" rtlCol="0">
            <a:spAutoFit/>
          </a:bodyPr>
          <a:lstStyle/>
          <a:p>
            <a:r>
              <a:rPr lang="en-US" altLang="zh-CN">
                <a:solidFill>
                  <a:schemeClr val="bg1"/>
                </a:solidFill>
                <a:sym typeface="+mn-ea"/>
              </a:rPr>
              <a:t>Create an empty </a:t>
            </a:r>
            <a:r>
              <a:rPr lang="en-US" altLang="zh-CN" i="1">
                <a:solidFill>
                  <a:schemeClr val="bg1"/>
                </a:solidFill>
                <a:sym typeface="+mn-ea"/>
              </a:rPr>
              <a:t>ps</a:t>
            </a:r>
            <a:r>
              <a:rPr lang="en-US" altLang="zh-CN">
                <a:solidFill>
                  <a:schemeClr val="bg1"/>
                </a:solidFill>
                <a:sym typeface="+mn-ea"/>
              </a:rPr>
              <a:t> list</a:t>
            </a:r>
            <a:r>
              <a:rPr lang="en-US" altLang="zh-CN">
                <a:solidFill>
                  <a:schemeClr val="bg1"/>
                </a:solidFill>
              </a:rPr>
              <a:t>.</a:t>
            </a:r>
            <a:endParaRPr lang="en-US" altLang="zh-CN">
              <a:solidFill>
                <a:schemeClr val="bg1"/>
              </a:solidFill>
            </a:endParaRPr>
          </a:p>
          <a:p>
            <a:endParaRPr lang="en-US" altLang="zh-CN">
              <a:solidFill>
                <a:schemeClr val="bg1"/>
              </a:solidFill>
            </a:endParaRPr>
          </a:p>
        </p:txBody>
      </p:sp>
      <p:sp>
        <p:nvSpPr>
          <p:cNvPr id="3" name="文本框 2"/>
          <p:cNvSpPr txBox="1"/>
          <p:nvPr/>
        </p:nvSpPr>
        <p:spPr>
          <a:xfrm>
            <a:off x="10037445" y="2238375"/>
            <a:ext cx="2170430" cy="1168400"/>
          </a:xfrm>
          <a:prstGeom prst="rect">
            <a:avLst/>
          </a:prstGeom>
          <a:solidFill>
            <a:srgbClr val="FF6C0D"/>
          </a:solidFill>
        </p:spPr>
        <p:txBody>
          <a:bodyPr wrap="square" rtlCol="0">
            <a:spAutoFit/>
          </a:bodyPr>
          <a:lstStyle/>
          <a:p>
            <a:pPr algn="l"/>
            <a:r>
              <a:rPr lang="en-US" altLang="zh-CN">
                <a:solidFill>
                  <a:schemeClr val="bg1"/>
                </a:solidFill>
                <a:sym typeface="+mn-ea"/>
              </a:rPr>
              <a:t>Store the producer contents of the current router read from the producer content JSON file into </a:t>
            </a:r>
            <a:r>
              <a:rPr lang="en-US" altLang="zh-CN" i="1">
                <a:solidFill>
                  <a:schemeClr val="bg1"/>
                </a:solidFill>
                <a:sym typeface="+mn-ea"/>
              </a:rPr>
              <a:t>ps</a:t>
            </a:r>
            <a:r>
              <a:rPr lang="en-US" altLang="zh-CN">
                <a:solidFill>
                  <a:schemeClr val="bg1"/>
                </a:solidFill>
                <a:sym typeface="+mn-ea"/>
              </a:rPr>
              <a:t> list of router.</a:t>
            </a:r>
            <a:endParaRPr lang="en-US" altLang="zh-CN">
              <a:solidFill>
                <a:schemeClr val="bg1"/>
              </a:solidFill>
            </a:endParaRPr>
          </a:p>
        </p:txBody>
      </p:sp>
      <p:sp>
        <p:nvSpPr>
          <p:cNvPr id="6" name="文本框 5"/>
          <p:cNvSpPr txBox="1"/>
          <p:nvPr/>
        </p:nvSpPr>
        <p:spPr>
          <a:xfrm>
            <a:off x="3810635" y="3248025"/>
            <a:ext cx="2660015" cy="521970"/>
          </a:xfrm>
          <a:prstGeom prst="rect">
            <a:avLst/>
          </a:prstGeom>
          <a:solidFill>
            <a:srgbClr val="FF6C0D"/>
          </a:solidFill>
        </p:spPr>
        <p:txBody>
          <a:bodyPr wrap="square" rtlCol="0">
            <a:spAutoFit/>
          </a:bodyPr>
          <a:lstStyle/>
          <a:p>
            <a:pPr algn="l"/>
            <a:r>
              <a:rPr lang="en-US" altLang="zh-CN">
                <a:solidFill>
                  <a:schemeClr val="bg1"/>
                </a:solidFill>
                <a:sym typeface="+mn-ea"/>
              </a:rPr>
              <a:t>return </a:t>
            </a:r>
            <a:r>
              <a:rPr lang="en-US" altLang="zh-CN" i="1">
                <a:solidFill>
                  <a:schemeClr val="bg1"/>
                </a:solidFill>
                <a:sym typeface="+mn-ea"/>
              </a:rPr>
              <a:t>ps</a:t>
            </a:r>
            <a:r>
              <a:rPr lang="en-US" altLang="zh-CN">
                <a:solidFill>
                  <a:schemeClr val="bg1"/>
                </a:solidFill>
                <a:sym typeface="+mn-ea"/>
              </a:rPr>
              <a:t> list of router.</a:t>
            </a:r>
            <a:endParaRPr lang="en-US" altLang="zh-CN">
              <a:solidFill>
                <a:schemeClr val="bg1"/>
              </a:solidFill>
              <a:sym typeface="+mn-ea"/>
            </a:endParaRPr>
          </a:p>
          <a:p>
            <a:pPr algn="l"/>
            <a:endParaRPr lang="en-US" altLang="zh-CN">
              <a:solidFill>
                <a:schemeClr val="bg1"/>
              </a:solidFill>
            </a:endParaRPr>
          </a:p>
        </p:txBody>
      </p:sp>
      <p:sp>
        <p:nvSpPr>
          <p:cNvPr id="7" name="文本框 6"/>
          <p:cNvSpPr txBox="1"/>
          <p:nvPr/>
        </p:nvSpPr>
        <p:spPr>
          <a:xfrm>
            <a:off x="7538085" y="4257675"/>
            <a:ext cx="4133850" cy="737235"/>
          </a:xfrm>
          <a:prstGeom prst="rect">
            <a:avLst/>
          </a:prstGeom>
          <a:solidFill>
            <a:srgbClr val="FF6C0D"/>
          </a:solidFill>
        </p:spPr>
        <p:txBody>
          <a:bodyPr wrap="square" rtlCol="0">
            <a:spAutoFit/>
          </a:bodyPr>
          <a:lstStyle/>
          <a:p>
            <a:pPr algn="l"/>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interest</a:t>
            </a:r>
            <a:r>
              <a:rPr lang="en-US" altLang="zh-CN">
                <a:solidFill>
                  <a:schemeClr val="bg1"/>
                </a:solidFill>
                <a:sym typeface="+mn-ea"/>
              </a:rPr>
              <a:t> packet, and look for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ps</a:t>
            </a:r>
            <a:r>
              <a:rPr lang="en-US" altLang="zh-CN">
                <a:solidFill>
                  <a:schemeClr val="bg1"/>
                </a:solidFill>
                <a:sym typeface="+mn-ea"/>
              </a:rPr>
              <a:t>. If it matches, return TRUE, otherwise  return FALSE.</a:t>
            </a:r>
            <a:endParaRPr lang="en-US" altLang="zh-CN">
              <a:solidFill>
                <a:schemeClr val="bg1"/>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pit.py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3 05-42-30 的屏幕截图"/>
          <p:cNvPicPr>
            <a:picLocks noGrp="1" noChangeAspect="1"/>
          </p:cNvPicPr>
          <p:nvPr>
            <p:ph idx="1"/>
          </p:nvPr>
        </p:nvPicPr>
        <p:blipFill>
          <a:blip r:embed="rId1"/>
          <a:srcRect l="10013" t="16679" r="67165" b="43498"/>
          <a:stretch>
            <a:fillRect/>
          </a:stretch>
        </p:blipFill>
        <p:spPr>
          <a:xfrm>
            <a:off x="351155" y="1055370"/>
            <a:ext cx="10087610" cy="4950460"/>
          </a:xfrm>
          <a:prstGeom prst="rect">
            <a:avLst/>
          </a:prstGeom>
        </p:spPr>
      </p:pic>
      <p:sp>
        <p:nvSpPr>
          <p:cNvPr id="5" name="文本框 4"/>
          <p:cNvSpPr txBox="1"/>
          <p:nvPr/>
        </p:nvSpPr>
        <p:spPr>
          <a:xfrm>
            <a:off x="3366770" y="1251585"/>
            <a:ext cx="2657475" cy="521970"/>
          </a:xfrm>
          <a:prstGeom prst="rect">
            <a:avLst/>
          </a:prstGeom>
          <a:solidFill>
            <a:srgbClr val="FF6C0D"/>
          </a:solidFill>
        </p:spPr>
        <p:txBody>
          <a:bodyPr wrap="square" rtlCol="0">
            <a:spAutoFit/>
          </a:bodyPr>
          <a:lstStyle/>
          <a:p>
            <a:r>
              <a:rPr lang="en-US" altLang="zh-CN">
                <a:solidFill>
                  <a:schemeClr val="bg1"/>
                </a:solidFill>
                <a:sym typeface="+mn-ea"/>
              </a:rPr>
              <a:t>Create an empty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endParaRPr lang="en-US" altLang="zh-CN">
              <a:solidFill>
                <a:schemeClr val="bg1"/>
              </a:solidFill>
            </a:endParaRPr>
          </a:p>
          <a:p>
            <a:endParaRPr lang="en-US" altLang="zh-CN">
              <a:solidFill>
                <a:schemeClr val="bg1"/>
              </a:solidFill>
            </a:endParaRPr>
          </a:p>
        </p:txBody>
      </p:sp>
      <p:sp>
        <p:nvSpPr>
          <p:cNvPr id="3" name="文本框 2"/>
          <p:cNvSpPr txBox="1"/>
          <p:nvPr/>
        </p:nvSpPr>
        <p:spPr>
          <a:xfrm>
            <a:off x="6384290" y="2096135"/>
            <a:ext cx="2657475" cy="521970"/>
          </a:xfrm>
          <a:prstGeom prst="rect">
            <a:avLst/>
          </a:prstGeom>
          <a:solidFill>
            <a:srgbClr val="FF6C0D"/>
          </a:solidFill>
        </p:spPr>
        <p:txBody>
          <a:bodyPr wrap="square" rtlCol="0">
            <a:spAutoFit/>
          </a:bodyPr>
          <a:lstStyle/>
          <a:p>
            <a:r>
              <a:rPr lang="en-US" altLang="zh-CN">
                <a:solidFill>
                  <a:schemeClr val="bg1"/>
                </a:solidFill>
                <a:sym typeface="+mn-ea"/>
              </a:rPr>
              <a:t>return an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endParaRPr lang="en-US" altLang="zh-CN">
              <a:solidFill>
                <a:schemeClr val="bg1"/>
              </a:solidFill>
            </a:endParaRPr>
          </a:p>
          <a:p>
            <a:endParaRPr lang="en-US" altLang="zh-CN">
              <a:solidFill>
                <a:schemeClr val="bg1"/>
              </a:solidFill>
            </a:endParaRPr>
          </a:p>
        </p:txBody>
      </p:sp>
      <p:sp>
        <p:nvSpPr>
          <p:cNvPr id="6" name="文本框 5"/>
          <p:cNvSpPr txBox="1"/>
          <p:nvPr/>
        </p:nvSpPr>
        <p:spPr>
          <a:xfrm>
            <a:off x="3366770" y="2818765"/>
            <a:ext cx="2657475" cy="521970"/>
          </a:xfrm>
          <a:prstGeom prst="rect">
            <a:avLst/>
          </a:prstGeom>
          <a:solidFill>
            <a:srgbClr val="FF6C0D"/>
          </a:solidFill>
        </p:spPr>
        <p:txBody>
          <a:bodyPr wrap="square" rtlCol="0">
            <a:spAutoFit/>
          </a:bodyPr>
          <a:lstStyle/>
          <a:p>
            <a:r>
              <a:rPr lang="en-US" altLang="zh-CN">
                <a:solidFill>
                  <a:schemeClr val="bg1"/>
                </a:solidFill>
                <a:sym typeface="+mn-ea"/>
              </a:rPr>
              <a:t>return an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endParaRPr lang="en-US" altLang="zh-CN">
              <a:solidFill>
                <a:schemeClr val="bg1"/>
              </a:solidFill>
            </a:endParaRPr>
          </a:p>
          <a:p>
            <a:endParaRPr lang="en-US" altLang="zh-CN">
              <a:solidFill>
                <a:schemeClr val="bg1"/>
              </a:solidFill>
            </a:endParaRPr>
          </a:p>
        </p:txBody>
      </p:sp>
      <p:sp>
        <p:nvSpPr>
          <p:cNvPr id="7" name="文本框 6"/>
          <p:cNvSpPr txBox="1"/>
          <p:nvPr/>
        </p:nvSpPr>
        <p:spPr>
          <a:xfrm>
            <a:off x="6567805" y="3577590"/>
            <a:ext cx="4487545" cy="521970"/>
          </a:xfrm>
          <a:prstGeom prst="rect">
            <a:avLst/>
          </a:prstGeom>
          <a:solidFill>
            <a:srgbClr val="FF6C0D"/>
          </a:solidFill>
        </p:spPr>
        <p:txBody>
          <a:bodyPr wrap="square" rtlCol="0">
            <a:spAutoFit/>
          </a:bodyPr>
          <a:lstStyle/>
          <a:p>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and return it.</a:t>
            </a:r>
            <a:endParaRPr lang="en-US" altLang="zh-CN">
              <a:solidFill>
                <a:schemeClr val="bg1"/>
              </a:solidFill>
            </a:endParaRPr>
          </a:p>
        </p:txBody>
      </p:sp>
      <p:sp>
        <p:nvSpPr>
          <p:cNvPr id="8" name="文本框 7"/>
          <p:cNvSpPr txBox="1"/>
          <p:nvPr/>
        </p:nvSpPr>
        <p:spPr>
          <a:xfrm>
            <a:off x="7265670" y="4556760"/>
            <a:ext cx="4867275" cy="737235"/>
          </a:xfrm>
          <a:prstGeom prst="rect">
            <a:avLst/>
          </a:prstGeom>
          <a:solidFill>
            <a:srgbClr val="FF6C0D"/>
          </a:solidFill>
        </p:spPr>
        <p:txBody>
          <a:bodyPr wrap="square" rtlCol="0">
            <a:spAutoFit/>
          </a:bodyPr>
          <a:lstStyle/>
          <a:p>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t>
            </a:r>
            <a:r>
              <a:rPr lang="en-US" altLang="zh-CN">
                <a:solidFill>
                  <a:schemeClr val="bg1"/>
                </a:solidFill>
              </a:rPr>
              <a:t>Add the </a:t>
            </a:r>
            <a:r>
              <a:rPr lang="en-US" altLang="zh-CN" i="1">
                <a:solidFill>
                  <a:schemeClr val="bg1"/>
                </a:solidFill>
              </a:rPr>
              <a:t>outfaces</a:t>
            </a:r>
            <a:r>
              <a:rPr lang="en-US" altLang="zh-CN">
                <a:solidFill>
                  <a:schemeClr val="bg1"/>
                </a:solidFill>
              </a:rPr>
              <a:t> to the outface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a:t>
            </a:r>
            <a:endParaRPr lang="en-US" altLang="zh-CN">
              <a:solidFill>
                <a:schemeClr val="bg1"/>
              </a:solidFill>
            </a:endParaRPr>
          </a:p>
        </p:txBody>
      </p:sp>
      <p:sp>
        <p:nvSpPr>
          <p:cNvPr id="9" name="文本框 8"/>
          <p:cNvSpPr txBox="1"/>
          <p:nvPr/>
        </p:nvSpPr>
        <p:spPr>
          <a:xfrm>
            <a:off x="5306695" y="5652770"/>
            <a:ext cx="5473065" cy="953135"/>
          </a:xfrm>
          <a:prstGeom prst="rect">
            <a:avLst/>
          </a:prstGeom>
          <a:solidFill>
            <a:srgbClr val="FF6C0D"/>
          </a:solidFill>
        </p:spPr>
        <p:txBody>
          <a:bodyPr wrap="square" rtlCol="0">
            <a:spAutoFit/>
          </a:bodyPr>
          <a:lstStyle/>
          <a:p>
            <a:pPr algn="just"/>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t>
            </a:r>
            <a:r>
              <a:rPr lang="en-US" altLang="zh-CN">
                <a:solidFill>
                  <a:schemeClr val="bg1"/>
                </a:solidFill>
              </a:rPr>
              <a:t>Merge the </a:t>
            </a:r>
            <a:r>
              <a:rPr lang="en-US" altLang="zh-CN" i="1">
                <a:solidFill>
                  <a:schemeClr val="bg1"/>
                </a:solidFill>
              </a:rPr>
              <a:t>inface </a:t>
            </a:r>
            <a:r>
              <a:rPr lang="en-US" altLang="zh-CN">
                <a:solidFill>
                  <a:schemeClr val="bg1"/>
                </a:solidFill>
              </a:rPr>
              <a:t>(</a:t>
            </a:r>
            <a:r>
              <a:rPr lang="en-US" altLang="zh-CN" i="1">
                <a:solidFill>
                  <a:schemeClr val="bg1"/>
                </a:solidFill>
              </a:rPr>
              <a:t>route_ID</a:t>
            </a:r>
            <a:r>
              <a:rPr lang="en-US" altLang="zh-CN">
                <a:solidFill>
                  <a:schemeClr val="bg1"/>
                </a:solidFill>
              </a:rPr>
              <a:t> of </a:t>
            </a:r>
            <a:r>
              <a:rPr lang="en-US" altLang="zh-CN" i="1">
                <a:solidFill>
                  <a:schemeClr val="bg1"/>
                </a:solidFill>
              </a:rPr>
              <a:t>interest</a:t>
            </a:r>
            <a:r>
              <a:rPr lang="en-US" altLang="zh-CN">
                <a:solidFill>
                  <a:schemeClr val="bg1"/>
                </a:solidFill>
              </a:rPr>
              <a:t>) to the inface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 At the same time, make sure that the </a:t>
            </a:r>
            <a:r>
              <a:rPr lang="en-US" altLang="zh-CN" i="1">
                <a:solidFill>
                  <a:schemeClr val="bg1"/>
                </a:solidFill>
              </a:rPr>
              <a:t>inface</a:t>
            </a:r>
            <a:r>
              <a:rPr lang="en-US" altLang="zh-CN">
                <a:solidFill>
                  <a:schemeClr val="bg1"/>
                </a:solidFill>
              </a:rPr>
              <a:t> is not repeated in </a:t>
            </a:r>
            <a:r>
              <a:rPr lang="en-US" altLang="zh-CN">
                <a:solidFill>
                  <a:schemeClr val="bg1"/>
                </a:solidFill>
                <a:sym typeface="+mn-ea"/>
              </a:rPr>
              <a:t>inface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a:t>
            </a:r>
            <a:endParaRPr lang="en-US" altLang="zh-CN">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pit.py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3 05-42-30 的屏幕截图"/>
          <p:cNvPicPr>
            <a:picLocks noGrp="1" noChangeAspect="1"/>
          </p:cNvPicPr>
          <p:nvPr>
            <p:ph idx="1"/>
          </p:nvPr>
        </p:nvPicPr>
        <p:blipFill>
          <a:blip r:embed="rId1"/>
          <a:srcRect l="11065" t="58231" r="64163" b="13778"/>
          <a:stretch>
            <a:fillRect/>
          </a:stretch>
        </p:blipFill>
        <p:spPr>
          <a:xfrm>
            <a:off x="324485" y="1405255"/>
            <a:ext cx="10977880" cy="3488690"/>
          </a:xfrm>
          <a:prstGeom prst="rect">
            <a:avLst/>
          </a:prstGeom>
        </p:spPr>
      </p:pic>
      <p:sp>
        <p:nvSpPr>
          <p:cNvPr id="7" name="文本框 6"/>
          <p:cNvSpPr txBox="1"/>
          <p:nvPr/>
        </p:nvSpPr>
        <p:spPr>
          <a:xfrm>
            <a:off x="4890770" y="1478915"/>
            <a:ext cx="5692140" cy="521970"/>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PIT_entry </a:t>
            </a:r>
            <a:r>
              <a:rPr lang="en-US" altLang="zh-CN">
                <a:solidFill>
                  <a:schemeClr val="bg1"/>
                </a:solidFill>
                <a:sym typeface="+mn-ea"/>
              </a:rPr>
              <a:t>in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Add the </a:t>
            </a:r>
            <a:r>
              <a:rPr lang="en-US" altLang="zh-CN" i="1">
                <a:solidFill>
                  <a:schemeClr val="bg1"/>
                </a:solidFill>
                <a:sym typeface="+mn-ea"/>
              </a:rPr>
              <a:t>inface </a:t>
            </a:r>
            <a:r>
              <a:rPr lang="en-US" altLang="zh-CN">
                <a:solidFill>
                  <a:schemeClr val="bg1"/>
                </a:solidFill>
                <a:sym typeface="+mn-ea"/>
              </a:rPr>
              <a:t>(</a:t>
            </a:r>
            <a:r>
              <a:rPr lang="en-US" altLang="zh-CN" i="1">
                <a:solidFill>
                  <a:schemeClr val="bg1"/>
                </a:solidFill>
                <a:sym typeface="+mn-ea"/>
              </a:rPr>
              <a:t>route_ID</a:t>
            </a:r>
            <a:r>
              <a:rPr lang="en-US" altLang="zh-CN">
                <a:solidFill>
                  <a:schemeClr val="bg1"/>
                </a:solidFill>
                <a:sym typeface="+mn-ea"/>
              </a:rPr>
              <a:t> of </a:t>
            </a:r>
            <a:r>
              <a:rPr lang="en-US" altLang="zh-CN" i="1">
                <a:solidFill>
                  <a:schemeClr val="bg1"/>
                </a:solidFill>
                <a:sym typeface="+mn-ea"/>
              </a:rPr>
              <a:t>interest</a:t>
            </a:r>
            <a:r>
              <a:rPr lang="en-US" altLang="zh-CN">
                <a:solidFill>
                  <a:schemeClr val="bg1"/>
                </a:solidFill>
                <a:sym typeface="+mn-ea"/>
              </a:rPr>
              <a:t>) to the inface of the </a:t>
            </a:r>
            <a:r>
              <a:rPr lang="en-US" altLang="zh-CN" i="1">
                <a:solidFill>
                  <a:schemeClr val="bg1"/>
                </a:solidFill>
                <a:sym typeface="+mn-ea"/>
              </a:rPr>
              <a:t>PIT_entry</a:t>
            </a:r>
            <a:r>
              <a:rPr lang="en-US" altLang="zh-CN">
                <a:solidFill>
                  <a:schemeClr val="bg1"/>
                </a:solidFill>
                <a:sym typeface="+mn-ea"/>
              </a:rPr>
              <a:t>.</a:t>
            </a:r>
            <a:endParaRPr lang="en-US" altLang="zh-CN">
              <a:solidFill>
                <a:schemeClr val="bg1"/>
              </a:solidFill>
            </a:endParaRPr>
          </a:p>
        </p:txBody>
      </p:sp>
      <p:sp>
        <p:nvSpPr>
          <p:cNvPr id="3" name="文本框 2"/>
          <p:cNvSpPr txBox="1"/>
          <p:nvPr/>
        </p:nvSpPr>
        <p:spPr>
          <a:xfrm>
            <a:off x="5626735" y="2538095"/>
            <a:ext cx="6604635" cy="737235"/>
          </a:xfrm>
          <a:prstGeom prst="rect">
            <a:avLst/>
          </a:prstGeom>
          <a:solidFill>
            <a:srgbClr val="FF6C0D"/>
          </a:solidFill>
        </p:spPr>
        <p:txBody>
          <a:bodyPr wrap="square" rtlCol="0">
            <a:spAutoFit/>
          </a:bodyPr>
          <a:lstStyle/>
          <a:p>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interest</a:t>
            </a:r>
            <a:r>
              <a:rPr lang="en-US" altLang="zh-CN">
                <a:solidFill>
                  <a:schemeClr val="bg1"/>
                </a:solidFill>
                <a:sym typeface="+mn-ea"/>
              </a:rPr>
              <a: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merge </a:t>
            </a:r>
            <a:r>
              <a:rPr lang="en-US" altLang="zh-CN" i="1">
                <a:solidFill>
                  <a:schemeClr val="bg1"/>
                </a:solidFill>
                <a:sym typeface="+mn-ea"/>
              </a:rPr>
              <a:t>incoming interface </a:t>
            </a:r>
            <a:r>
              <a:rPr lang="en-US" altLang="zh-CN">
                <a:solidFill>
                  <a:schemeClr val="bg1"/>
                </a:solidFill>
                <a:sym typeface="+mn-ea"/>
              </a:rPr>
              <a:t>(</a:t>
            </a:r>
            <a:r>
              <a:rPr lang="en-US" altLang="zh-CN" i="1">
                <a:solidFill>
                  <a:schemeClr val="bg1"/>
                </a:solidFill>
                <a:sym typeface="+mn-ea"/>
              </a:rPr>
              <a:t>route_ID</a:t>
            </a:r>
            <a:r>
              <a:rPr lang="en-US" altLang="zh-CN">
                <a:solidFill>
                  <a:schemeClr val="bg1"/>
                </a:solidFill>
                <a:sym typeface="+mn-ea"/>
              </a:rPr>
              <a:t> of </a:t>
            </a:r>
            <a:r>
              <a:rPr lang="en-US" altLang="zh-CN" i="1">
                <a:solidFill>
                  <a:schemeClr val="bg1"/>
                </a:solidFill>
                <a:sym typeface="+mn-ea"/>
              </a:rPr>
              <a:t>interest</a:t>
            </a:r>
            <a:r>
              <a:rPr lang="en-US" altLang="zh-CN">
                <a:solidFill>
                  <a:schemeClr val="bg1"/>
                </a:solidFill>
                <a:sym typeface="+mn-ea"/>
              </a:rPr>
              <a:t>)  into inface of</a:t>
            </a:r>
            <a:r>
              <a:rPr lang="en-US" altLang="zh-CN" i="1">
                <a:solidFill>
                  <a:schemeClr val="bg1"/>
                </a:solidFill>
                <a:sym typeface="+mn-ea"/>
              </a:rPr>
              <a:t> PIT_entry </a:t>
            </a:r>
            <a:r>
              <a:rPr lang="en-US" altLang="zh-CN">
                <a:solidFill>
                  <a:schemeClr val="bg1"/>
                </a:solidFill>
                <a:sym typeface="+mn-ea"/>
              </a:rPr>
              <a:t>and return FALSE. Otherwise create a new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 </a:t>
            </a:r>
            <a:r>
              <a:rPr lang="en-US" altLang="zh-CN">
                <a:solidFill>
                  <a:schemeClr val="bg1"/>
                </a:solidFill>
                <a:sym typeface="+mn-ea"/>
              </a:rPr>
              <a:t>and return TRUE.</a:t>
            </a:r>
            <a:endParaRPr lang="en-US" altLang="zh-CN">
              <a:solidFill>
                <a:schemeClr val="bg1"/>
              </a:solidFill>
            </a:endParaRPr>
          </a:p>
        </p:txBody>
      </p:sp>
      <p:sp>
        <p:nvSpPr>
          <p:cNvPr id="5" name="文本框 4"/>
          <p:cNvSpPr txBox="1"/>
          <p:nvPr/>
        </p:nvSpPr>
        <p:spPr>
          <a:xfrm>
            <a:off x="4890770" y="3456305"/>
            <a:ext cx="6411595" cy="521970"/>
          </a:xfrm>
          <a:prstGeom prst="rect">
            <a:avLst/>
          </a:prstGeom>
          <a:solidFill>
            <a:srgbClr val="FF6C0D"/>
          </a:solidFill>
        </p:spPr>
        <p:txBody>
          <a:bodyPr wrap="square" rtlCol="0">
            <a:spAutoFit/>
          </a:bodyPr>
          <a:lstStyle/>
          <a:p>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data</a:t>
            </a:r>
            <a:r>
              <a:rPr lang="en-US" altLang="zh-CN">
                <a:solidFill>
                  <a:schemeClr val="bg1"/>
                </a:solidFill>
                <a:sym typeface="+mn-ea"/>
              </a:rPr>
              <a:t> packet.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return TRUE. Otherwise return FALSE.</a:t>
            </a:r>
            <a:endParaRPr lang="en-US" altLang="zh-CN">
              <a:solidFill>
                <a:schemeClr val="bg1"/>
              </a:solidFill>
            </a:endParaRPr>
          </a:p>
        </p:txBody>
      </p:sp>
      <p:sp>
        <p:nvSpPr>
          <p:cNvPr id="6" name="文本框 5"/>
          <p:cNvSpPr txBox="1"/>
          <p:nvPr/>
        </p:nvSpPr>
        <p:spPr>
          <a:xfrm>
            <a:off x="5626735" y="4187190"/>
            <a:ext cx="5675630" cy="521970"/>
          </a:xfrm>
          <a:prstGeom prst="rect">
            <a:avLst/>
          </a:prstGeom>
          <a:solidFill>
            <a:srgbClr val="FF6C0D"/>
          </a:solidFill>
        </p:spPr>
        <p:txBody>
          <a:bodyPr wrap="square" rtlCol="0">
            <a:spAutoFit/>
          </a:bodyPr>
          <a:lstStyle/>
          <a:p>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data</a:t>
            </a:r>
            <a:r>
              <a:rPr lang="en-US" altLang="zh-CN">
                <a:solidFill>
                  <a:schemeClr val="bg1"/>
                </a:solidFill>
                <a:sym typeface="+mn-ea"/>
              </a:rPr>
              <a:t> packet.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return TRUE. Otherwise return FALSE.</a:t>
            </a:r>
            <a:endParaRPr lang="en-US" altLang="zh-CN">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interest.py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34-23 的屏幕截图"/>
          <p:cNvPicPr>
            <a:picLocks noGrp="1" noChangeAspect="1"/>
          </p:cNvPicPr>
          <p:nvPr>
            <p:ph idx="1"/>
          </p:nvPr>
        </p:nvPicPr>
        <p:blipFill>
          <a:blip r:embed="rId1"/>
          <a:srcRect l="10088" t="16707" r="62727" b="55955"/>
          <a:stretch>
            <a:fillRect/>
          </a:stretch>
        </p:blipFill>
        <p:spPr>
          <a:xfrm>
            <a:off x="396240" y="1010285"/>
            <a:ext cx="10858500" cy="3070860"/>
          </a:xfrm>
          <a:prstGeom prst="rect">
            <a:avLst/>
          </a:prstGeom>
        </p:spPr>
      </p:pic>
      <p:sp>
        <p:nvSpPr>
          <p:cNvPr id="7" name="文本框 6"/>
          <p:cNvSpPr txBox="1"/>
          <p:nvPr/>
        </p:nvSpPr>
        <p:spPr>
          <a:xfrm>
            <a:off x="2942590" y="1312545"/>
            <a:ext cx="253492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interest</a:t>
            </a:r>
            <a:r>
              <a:rPr lang="en-US" altLang="zh-CN">
                <a:solidFill>
                  <a:schemeClr val="bg1"/>
                </a:solidFill>
                <a:sym typeface="+mn-ea"/>
              </a:rPr>
              <a:t> dictionary. </a:t>
            </a:r>
            <a:endParaRPr lang="en-US" altLang="zh-CN">
              <a:solidFill>
                <a:schemeClr val="bg1"/>
              </a:solidFill>
            </a:endParaRPr>
          </a:p>
        </p:txBody>
      </p:sp>
      <p:sp>
        <p:nvSpPr>
          <p:cNvPr id="3" name="文本框 2"/>
          <p:cNvSpPr txBox="1"/>
          <p:nvPr/>
        </p:nvSpPr>
        <p:spPr>
          <a:xfrm>
            <a:off x="5964555" y="1440180"/>
            <a:ext cx="6231255" cy="737235"/>
          </a:xfrm>
          <a:prstGeom prst="rect">
            <a:avLst/>
          </a:prstGeom>
          <a:solidFill>
            <a:srgbClr val="FF6C0D"/>
          </a:solidFill>
        </p:spPr>
        <p:txBody>
          <a:bodyPr wrap="square" rtlCol="0">
            <a:spAutoFit/>
          </a:bodyPr>
          <a:lstStyle/>
          <a:p>
            <a:pPr algn="just"/>
            <a:r>
              <a:rPr lang="en-US" altLang="zh-CN">
                <a:solidFill>
                  <a:schemeClr val="bg1"/>
                </a:solidFill>
                <a:sym typeface="+mn-ea"/>
              </a:rPr>
              <a:t>Get N new </a:t>
            </a:r>
            <a:r>
              <a:rPr lang="en-US" altLang="zh-CN" i="1">
                <a:solidFill>
                  <a:schemeClr val="bg1"/>
                </a:solidFill>
                <a:sym typeface="+mn-ea"/>
              </a:rPr>
              <a:t>interest packets</a:t>
            </a:r>
            <a:r>
              <a:rPr lang="en-US" altLang="zh-CN">
                <a:solidFill>
                  <a:schemeClr val="bg1"/>
                </a:solidFill>
                <a:sym typeface="+mn-ea"/>
              </a:rPr>
              <a:t> belonging to this router from the interest JSON file. And reconstruct it according to the complete interest packet format. Note that the </a:t>
            </a:r>
            <a:r>
              <a:rPr lang="en-US" altLang="zh-CN" i="1">
                <a:solidFill>
                  <a:schemeClr val="bg1"/>
                </a:solidFill>
                <a:sym typeface="+mn-ea"/>
              </a:rPr>
              <a:t>life_hop</a:t>
            </a:r>
            <a:r>
              <a:rPr lang="en-US" altLang="zh-CN">
                <a:solidFill>
                  <a:schemeClr val="bg1"/>
                </a:solidFill>
                <a:sym typeface="+mn-ea"/>
              </a:rPr>
              <a:t> is set to 5. Pack them in a list and return. </a:t>
            </a:r>
            <a:endParaRPr lang="en-US" altLang="zh-CN">
              <a:solidFill>
                <a:schemeClr val="bg1"/>
              </a:solidFill>
            </a:endParaRPr>
          </a:p>
        </p:txBody>
      </p:sp>
      <p:sp>
        <p:nvSpPr>
          <p:cNvPr id="5" name="文本框 4"/>
          <p:cNvSpPr txBox="1"/>
          <p:nvPr/>
        </p:nvSpPr>
        <p:spPr>
          <a:xfrm>
            <a:off x="4622800" y="2954655"/>
            <a:ext cx="7573010" cy="521970"/>
          </a:xfrm>
          <a:prstGeom prst="rect">
            <a:avLst/>
          </a:prstGeom>
          <a:solidFill>
            <a:srgbClr val="FF6C0D"/>
          </a:solidFill>
        </p:spPr>
        <p:txBody>
          <a:bodyPr wrap="square" rtlCol="0">
            <a:spAutoFit/>
          </a:bodyPr>
          <a:lstStyle/>
          <a:p>
            <a:pPr algn="just"/>
            <a:r>
              <a:rPr lang="en-US" altLang="zh-CN">
                <a:solidFill>
                  <a:schemeClr val="bg1"/>
                </a:solidFill>
                <a:sym typeface="+mn-ea"/>
              </a:rPr>
              <a:t>Determine whether the </a:t>
            </a:r>
            <a:r>
              <a:rPr lang="en-US" altLang="zh-CN" i="1">
                <a:solidFill>
                  <a:schemeClr val="bg1"/>
                </a:solidFill>
                <a:sym typeface="+mn-ea"/>
              </a:rPr>
              <a:t>interest_hop</a:t>
            </a:r>
            <a:r>
              <a:rPr lang="en-US" altLang="zh-CN">
                <a:solidFill>
                  <a:schemeClr val="bg1"/>
                </a:solidFill>
                <a:sym typeface="+mn-ea"/>
              </a:rPr>
              <a:t>  of the </a:t>
            </a:r>
            <a:r>
              <a:rPr lang="en-US" altLang="zh-CN" i="1">
                <a:solidFill>
                  <a:schemeClr val="bg1"/>
                </a:solidFill>
                <a:sym typeface="+mn-ea"/>
              </a:rPr>
              <a:t>interest</a:t>
            </a:r>
            <a:r>
              <a:rPr lang="en-US" altLang="zh-CN">
                <a:solidFill>
                  <a:schemeClr val="bg1"/>
                </a:solidFill>
                <a:sym typeface="+mn-ea"/>
              </a:rPr>
              <a:t> is greater than the </a:t>
            </a:r>
            <a:r>
              <a:rPr lang="en-US" altLang="zh-CN" i="1">
                <a:solidFill>
                  <a:schemeClr val="bg1"/>
                </a:solidFill>
                <a:sym typeface="+mn-ea"/>
              </a:rPr>
              <a:t>life_hop</a:t>
            </a:r>
            <a:r>
              <a:rPr lang="en-US" altLang="zh-CN">
                <a:solidFill>
                  <a:schemeClr val="bg1"/>
                </a:solidFill>
                <a:sym typeface="+mn-ea"/>
              </a:rPr>
              <a:t>. If yes, return an error and drop the </a:t>
            </a:r>
            <a:r>
              <a:rPr lang="en-US" altLang="zh-CN" i="1">
                <a:solidFill>
                  <a:schemeClr val="bg1"/>
                </a:solidFill>
                <a:sym typeface="+mn-ea"/>
              </a:rPr>
              <a:t>interest</a:t>
            </a:r>
            <a:r>
              <a:rPr lang="en-US" altLang="zh-CN">
                <a:solidFill>
                  <a:schemeClr val="bg1"/>
                </a:solidFill>
                <a:sym typeface="+mn-ea"/>
              </a:rPr>
              <a:t> , without recording it in the </a:t>
            </a:r>
            <a:r>
              <a:rPr lang="en-US" altLang="zh-CN" i="1">
                <a:solidFill>
                  <a:schemeClr val="bg1"/>
                </a:solidFill>
                <a:sym typeface="+mn-ea"/>
              </a:rPr>
              <a:t>interest_queue</a:t>
            </a:r>
            <a:r>
              <a:rPr lang="en-US" altLang="zh-CN">
                <a:solidFill>
                  <a:schemeClr val="bg1"/>
                </a:solidFill>
                <a:sym typeface="+mn-ea"/>
              </a:rPr>
              <a:t>.</a:t>
            </a:r>
            <a:endParaRPr lang="en-US" altLang="zh-CN">
              <a:solidFill>
                <a:schemeClr val="bg1"/>
              </a:solidFill>
            </a:endParaRPr>
          </a:p>
        </p:txBody>
      </p:sp>
      <p:sp>
        <p:nvSpPr>
          <p:cNvPr id="6" name="文本框 5"/>
          <p:cNvSpPr txBox="1"/>
          <p:nvPr/>
        </p:nvSpPr>
        <p:spPr>
          <a:xfrm>
            <a:off x="7066915" y="3743960"/>
            <a:ext cx="5128895" cy="953135"/>
          </a:xfrm>
          <a:prstGeom prst="rect">
            <a:avLst/>
          </a:prstGeom>
          <a:solidFill>
            <a:srgbClr val="FF6C0D"/>
          </a:solidFill>
        </p:spPr>
        <p:txBody>
          <a:bodyPr wrap="square" rtlCol="0">
            <a:spAutoFit/>
          </a:bodyPr>
          <a:lstStyle/>
          <a:p>
            <a:pPr algn="just"/>
            <a:r>
              <a:rPr lang="en-US" altLang="zh-CN">
                <a:solidFill>
                  <a:schemeClr val="bg1"/>
                </a:solidFill>
                <a:sym typeface="+mn-ea"/>
              </a:rPr>
              <a:t>Pack </a:t>
            </a:r>
            <a:r>
              <a:rPr lang="en-US" altLang="zh-CN" i="1">
                <a:solidFill>
                  <a:schemeClr val="bg1"/>
                </a:solidFill>
                <a:sym typeface="+mn-ea"/>
              </a:rPr>
              <a:t>interests</a:t>
            </a:r>
            <a:r>
              <a:rPr lang="en-US" altLang="zh-CN">
                <a:solidFill>
                  <a:schemeClr val="bg1"/>
                </a:solidFill>
                <a:sym typeface="+mn-ea"/>
              </a:rPr>
              <a:t> to be forwarded into a list according to the </a:t>
            </a:r>
            <a:r>
              <a:rPr lang="en-US" altLang="zh-CN" i="1">
                <a:solidFill>
                  <a:schemeClr val="bg1"/>
                </a:solidFill>
                <a:sym typeface="+mn-ea"/>
              </a:rPr>
              <a:t>outfaces</a:t>
            </a:r>
            <a:r>
              <a:rPr lang="en-US" altLang="zh-CN">
                <a:solidFill>
                  <a:schemeClr val="bg1"/>
                </a:solidFill>
                <a:sym typeface="+mn-ea"/>
              </a:rPr>
              <a:t>. The </a:t>
            </a:r>
            <a:r>
              <a:rPr lang="en-US" altLang="zh-CN" i="1">
                <a:solidFill>
                  <a:schemeClr val="bg1"/>
                </a:solidFill>
                <a:sym typeface="+mn-ea"/>
              </a:rPr>
              <a:t>interest_hop</a:t>
            </a:r>
            <a:r>
              <a:rPr lang="en-US" altLang="zh-CN">
                <a:solidFill>
                  <a:schemeClr val="bg1"/>
                </a:solidFill>
                <a:sym typeface="+mn-ea"/>
              </a:rPr>
              <a:t> is added by 1, and the </a:t>
            </a:r>
            <a:r>
              <a:rPr lang="en-US" altLang="zh-CN" i="1">
                <a:solidFill>
                  <a:schemeClr val="bg1"/>
                </a:solidFill>
                <a:sym typeface="+mn-ea"/>
              </a:rPr>
              <a:t>path</a:t>
            </a:r>
            <a:r>
              <a:rPr lang="en-US" altLang="zh-CN">
                <a:solidFill>
                  <a:schemeClr val="bg1"/>
                </a:solidFill>
                <a:sym typeface="+mn-ea"/>
              </a:rPr>
              <a:t> of interest is added to the current </a:t>
            </a:r>
            <a:r>
              <a:rPr lang="en-US" altLang="zh-CN" i="1">
                <a:solidFill>
                  <a:schemeClr val="bg1"/>
                </a:solidFill>
                <a:sym typeface="+mn-ea"/>
              </a:rPr>
              <a:t>router ID</a:t>
            </a:r>
            <a:r>
              <a:rPr lang="en-US" altLang="zh-CN">
                <a:solidFill>
                  <a:schemeClr val="bg1"/>
                </a:solidFill>
                <a:sym typeface="+mn-ea"/>
              </a:rPr>
              <a:t>. At the same time, the </a:t>
            </a:r>
            <a:r>
              <a:rPr lang="en-US" altLang="zh-CN" i="1">
                <a:solidFill>
                  <a:schemeClr val="bg1"/>
                </a:solidFill>
                <a:sym typeface="+mn-ea"/>
              </a:rPr>
              <a:t>outfaces</a:t>
            </a:r>
            <a:r>
              <a:rPr lang="en-US" altLang="zh-CN">
                <a:solidFill>
                  <a:schemeClr val="bg1"/>
                </a:solidFill>
                <a:sym typeface="+mn-ea"/>
              </a:rPr>
              <a:t> is updated to the </a:t>
            </a:r>
            <a:r>
              <a:rPr lang="en-US" altLang="zh-CN" i="1">
                <a:solidFill>
                  <a:schemeClr val="bg1"/>
                </a:solidFill>
                <a:sym typeface="+mn-ea"/>
              </a:rPr>
              <a:t>PIT_entry</a:t>
            </a:r>
            <a:r>
              <a:rPr lang="en-US" altLang="zh-CN">
                <a:solidFill>
                  <a:schemeClr val="bg1"/>
                </a:solidFill>
                <a:sym typeface="+mn-ea"/>
              </a:rPr>
              <a:t> matching </a:t>
            </a:r>
            <a:r>
              <a:rPr lang="en-US" altLang="zh-CN" i="1">
                <a:solidFill>
                  <a:schemeClr val="bg1"/>
                </a:solidFill>
                <a:sym typeface="+mn-ea"/>
              </a:rPr>
              <a:t>content_name</a:t>
            </a:r>
            <a:r>
              <a:rPr lang="en-US" altLang="zh-CN">
                <a:solidFill>
                  <a:schemeClr val="bg1"/>
                </a:solidFill>
                <a:sym typeface="+mn-ea"/>
              </a:rPr>
              <a:t>.</a:t>
            </a:r>
            <a:endParaRPr lang="en-US" altLang="zh-CN">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interest.py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34-23 的屏幕截图"/>
          <p:cNvPicPr>
            <a:picLocks noGrp="1" noChangeAspect="1"/>
          </p:cNvPicPr>
          <p:nvPr>
            <p:ph idx="1"/>
          </p:nvPr>
        </p:nvPicPr>
        <p:blipFill>
          <a:blip r:embed="rId1"/>
          <a:srcRect l="10816" t="46612" r="71253" b="35909"/>
          <a:stretch>
            <a:fillRect/>
          </a:stretch>
        </p:blipFill>
        <p:spPr>
          <a:xfrm>
            <a:off x="402590" y="1189355"/>
            <a:ext cx="7272020" cy="1993900"/>
          </a:xfrm>
          <a:prstGeom prst="rect">
            <a:avLst/>
          </a:prstGeom>
        </p:spPr>
      </p:pic>
      <p:sp>
        <p:nvSpPr>
          <p:cNvPr id="7" name="文本框 6"/>
          <p:cNvSpPr txBox="1"/>
          <p:nvPr/>
        </p:nvSpPr>
        <p:spPr>
          <a:xfrm>
            <a:off x="6008370" y="956945"/>
            <a:ext cx="6172200" cy="1168400"/>
          </a:xfrm>
          <a:prstGeom prst="rect">
            <a:avLst/>
          </a:prstGeom>
          <a:solidFill>
            <a:srgbClr val="FF6C0D"/>
          </a:solidFill>
        </p:spPr>
        <p:txBody>
          <a:bodyPr wrap="square" rtlCol="0">
            <a:spAutoFit/>
          </a:bodyPr>
          <a:lstStyle/>
          <a:p>
            <a:pPr algn="just"/>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a:t>
            </a:r>
            <a:r>
              <a:rPr lang="en-US" altLang="zh-CN" i="1">
                <a:solidFill>
                  <a:schemeClr val="bg1"/>
                </a:solidFill>
                <a:sym typeface="+mn-ea"/>
              </a:rPr>
              <a:t> interest</a:t>
            </a:r>
            <a:r>
              <a:rPr lang="en-US" altLang="zh-CN">
                <a:solidFill>
                  <a:schemeClr val="bg1"/>
                </a:solidFill>
                <a:sym typeface="+mn-ea"/>
              </a:rPr>
              <a:t> packet. Check if there is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ps</a:t>
            </a:r>
            <a:r>
              <a:rPr lang="en-US" altLang="zh-CN">
                <a:solidFill>
                  <a:schemeClr val="bg1"/>
                </a:solidFill>
                <a:sym typeface="+mn-ea"/>
              </a:rPr>
              <a:t>. If there is a match, create a </a:t>
            </a:r>
            <a:r>
              <a:rPr lang="en-US" altLang="zh-CN" i="1">
                <a:solidFill>
                  <a:schemeClr val="bg1"/>
                </a:solidFill>
                <a:sym typeface="+mn-ea"/>
              </a:rPr>
              <a:t>data packet</a:t>
            </a:r>
            <a:r>
              <a:rPr lang="en-US" altLang="zh-CN">
                <a:solidFill>
                  <a:schemeClr val="bg1"/>
                </a:solidFill>
                <a:sym typeface="+mn-ea"/>
              </a:rPr>
              <a:t>. Then output the information that the </a:t>
            </a:r>
            <a:r>
              <a:rPr lang="en-US" altLang="zh-CN" b="1">
                <a:solidFill>
                  <a:schemeClr val="bg1"/>
                </a:solidFill>
                <a:sym typeface="+mn-ea"/>
              </a:rPr>
              <a:t>''interest</a:t>
            </a:r>
            <a:r>
              <a:rPr lang="en-US" altLang="zh-CN">
                <a:solidFill>
                  <a:schemeClr val="bg1"/>
                </a:solidFill>
                <a:sym typeface="+mn-ea"/>
              </a:rPr>
              <a:t> </a:t>
            </a:r>
            <a:r>
              <a:rPr lang="en-US" altLang="zh-CN" b="1">
                <a:solidFill>
                  <a:schemeClr val="bg1"/>
                </a:solidFill>
                <a:sym typeface="+mn-ea"/>
              </a:rPr>
              <a:t>hits in ps''</a:t>
            </a:r>
            <a:r>
              <a:rPr lang="en-US" altLang="zh-CN">
                <a:solidFill>
                  <a:schemeClr val="bg1"/>
                </a:solidFill>
                <a:sym typeface="+mn-ea"/>
              </a:rPr>
              <a:t> to CSV and return the data packet. </a:t>
            </a:r>
            <a:endParaRPr lang="en-US" altLang="zh-CN">
              <a:solidFill>
                <a:schemeClr val="bg1"/>
              </a:solidFill>
              <a:sym typeface="+mn-ea"/>
            </a:endParaRPr>
          </a:p>
          <a:p>
            <a:pPr algn="just"/>
            <a:r>
              <a:rPr lang="en-US" altLang="zh-CN">
                <a:solidFill>
                  <a:schemeClr val="bg1"/>
                </a:solidFill>
                <a:sym typeface="+mn-ea"/>
              </a:rPr>
              <a:t>Otherwise, output the information that the </a:t>
            </a:r>
            <a:r>
              <a:rPr lang="en-US" altLang="zh-CN" b="1">
                <a:solidFill>
                  <a:schemeClr val="bg1"/>
                </a:solidFill>
                <a:sym typeface="+mn-ea"/>
              </a:rPr>
              <a:t>“interest miss in ps”</a:t>
            </a:r>
            <a:r>
              <a:rPr lang="en-US" altLang="zh-CN">
                <a:solidFill>
                  <a:schemeClr val="bg1"/>
                </a:solidFill>
                <a:sym typeface="+mn-ea"/>
              </a:rPr>
              <a:t> to interest.CSV.</a:t>
            </a:r>
            <a:endParaRPr lang="en-US" altLang="zh-CN">
              <a:solidFill>
                <a:schemeClr val="bg1"/>
              </a:solidFill>
            </a:endParaRPr>
          </a:p>
        </p:txBody>
      </p:sp>
      <p:sp>
        <p:nvSpPr>
          <p:cNvPr id="8" name="文本框 7"/>
          <p:cNvSpPr txBox="1"/>
          <p:nvPr/>
        </p:nvSpPr>
        <p:spPr>
          <a:xfrm>
            <a:off x="7668895" y="2240280"/>
            <a:ext cx="4511675" cy="521970"/>
          </a:xfrm>
          <a:prstGeom prst="rect">
            <a:avLst/>
          </a:prstGeom>
          <a:solidFill>
            <a:srgbClr val="FF6C0D"/>
          </a:solidFill>
        </p:spPr>
        <p:txBody>
          <a:bodyPr wrap="square" rtlCol="0">
            <a:spAutoFit/>
          </a:bodyPr>
          <a:lstStyle/>
          <a:p>
            <a:pPr algn="just"/>
            <a:r>
              <a:rPr lang="en-US" altLang="zh-CN">
                <a:solidFill>
                  <a:schemeClr val="bg1"/>
                </a:solidFill>
                <a:sym typeface="+mn-ea"/>
              </a:rPr>
              <a:t>Output </a:t>
            </a:r>
            <a:r>
              <a:rPr lang="en-US" altLang="zh-CN" i="1">
                <a:solidFill>
                  <a:schemeClr val="bg1"/>
                </a:solidFill>
                <a:sym typeface="+mn-ea"/>
              </a:rPr>
              <a:t>interest packet</a:t>
            </a:r>
            <a:r>
              <a:rPr lang="en-US" altLang="zh-CN">
                <a:solidFill>
                  <a:schemeClr val="bg1"/>
                </a:solidFill>
                <a:sym typeface="+mn-ea"/>
              </a:rPr>
              <a:t> information and write to interest.CSV </a:t>
            </a:r>
            <a:endParaRPr lang="en-US" altLang="zh-CN">
              <a:solidFill>
                <a:schemeClr val="bg1"/>
              </a:solidFill>
            </a:endParaRPr>
          </a:p>
        </p:txBody>
      </p:sp>
      <p:sp>
        <p:nvSpPr>
          <p:cNvPr id="9" name="文本框 8"/>
          <p:cNvSpPr txBox="1"/>
          <p:nvPr/>
        </p:nvSpPr>
        <p:spPr>
          <a:xfrm>
            <a:off x="5533390" y="2791460"/>
            <a:ext cx="6241415" cy="306705"/>
          </a:xfrm>
          <a:prstGeom prst="rect">
            <a:avLst/>
          </a:prstGeom>
          <a:solidFill>
            <a:srgbClr val="FF6C0D"/>
          </a:solidFill>
        </p:spPr>
        <p:txBody>
          <a:bodyPr wrap="square" rtlCol="0">
            <a:spAutoFit/>
          </a:bodyPr>
          <a:lstStyle/>
          <a:p>
            <a:r>
              <a:rPr lang="en-US" altLang="zh-CN">
                <a:solidFill>
                  <a:schemeClr val="bg1"/>
                </a:solidFill>
                <a:sym typeface="+mn-ea"/>
              </a:rPr>
              <a:t>Output the information of </a:t>
            </a:r>
            <a:r>
              <a:rPr lang="en-US" altLang="zh-CN" i="1">
                <a:solidFill>
                  <a:schemeClr val="bg1"/>
                </a:solidFill>
                <a:sym typeface="+mn-ea"/>
              </a:rPr>
              <a:t>interest packet</a:t>
            </a:r>
            <a:r>
              <a:rPr lang="en-US" altLang="zh-CN">
                <a:solidFill>
                  <a:schemeClr val="bg1"/>
                </a:solidFill>
                <a:sym typeface="+mn-ea"/>
              </a:rPr>
              <a:t> and write it to interest.CSV </a:t>
            </a:r>
            <a:endParaRPr lang="en-US" altLang="zh-CN">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data.py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47-23 的屏幕截图"/>
          <p:cNvPicPr>
            <a:picLocks noGrp="1" noChangeAspect="1"/>
          </p:cNvPicPr>
          <p:nvPr>
            <p:ph idx="1"/>
          </p:nvPr>
        </p:nvPicPr>
        <p:blipFill>
          <a:blip r:embed="rId1"/>
          <a:srcRect l="10017" t="16638" r="67463" b="55868"/>
          <a:stretch>
            <a:fillRect/>
          </a:stretch>
        </p:blipFill>
        <p:spPr>
          <a:xfrm>
            <a:off x="391160" y="1010285"/>
            <a:ext cx="10440035" cy="3583940"/>
          </a:xfrm>
          <a:prstGeom prst="rect">
            <a:avLst/>
          </a:prstGeom>
        </p:spPr>
      </p:pic>
      <p:sp>
        <p:nvSpPr>
          <p:cNvPr id="7" name="文本框 6"/>
          <p:cNvSpPr txBox="1"/>
          <p:nvPr/>
        </p:nvSpPr>
        <p:spPr>
          <a:xfrm>
            <a:off x="3587115" y="1393190"/>
            <a:ext cx="297561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data packet</a:t>
            </a:r>
            <a:r>
              <a:rPr lang="en-US" altLang="zh-CN">
                <a:solidFill>
                  <a:schemeClr val="bg1"/>
                </a:solidFill>
                <a:sym typeface="+mn-ea"/>
              </a:rPr>
              <a:t> dictionary. </a:t>
            </a:r>
            <a:endParaRPr lang="en-US" altLang="zh-CN">
              <a:solidFill>
                <a:schemeClr val="bg1"/>
              </a:solidFill>
            </a:endParaRPr>
          </a:p>
        </p:txBody>
      </p:sp>
      <p:sp>
        <p:nvSpPr>
          <p:cNvPr id="3" name="文本框 2"/>
          <p:cNvSpPr txBox="1"/>
          <p:nvPr/>
        </p:nvSpPr>
        <p:spPr>
          <a:xfrm>
            <a:off x="6273165" y="2096135"/>
            <a:ext cx="5899785" cy="521970"/>
          </a:xfrm>
          <a:prstGeom prst="rect">
            <a:avLst/>
          </a:prstGeom>
          <a:solidFill>
            <a:srgbClr val="FF6C0D"/>
          </a:solidFill>
        </p:spPr>
        <p:txBody>
          <a:bodyPr wrap="square" rtlCol="0">
            <a:spAutoFit/>
          </a:bodyPr>
          <a:lstStyle/>
          <a:p>
            <a:pPr algn="just"/>
            <a:r>
              <a:rPr lang="en-US" altLang="zh-CN">
                <a:solidFill>
                  <a:schemeClr val="bg1"/>
                </a:solidFill>
                <a:sym typeface="+mn-ea"/>
              </a:rPr>
              <a:t>Create a </a:t>
            </a:r>
            <a:r>
              <a:rPr lang="en-US" altLang="zh-CN" i="1">
                <a:solidFill>
                  <a:schemeClr val="bg1"/>
                </a:solidFill>
                <a:sym typeface="+mn-ea"/>
              </a:rPr>
              <a:t>data packet </a:t>
            </a:r>
            <a:r>
              <a:rPr lang="en-US" altLang="zh-CN">
                <a:solidFill>
                  <a:schemeClr val="bg1"/>
                </a:solidFill>
                <a:sym typeface="+mn-ea"/>
              </a:rPr>
              <a:t>according to the complete </a:t>
            </a:r>
            <a:r>
              <a:rPr lang="en-US" altLang="zh-CN" i="1">
                <a:solidFill>
                  <a:schemeClr val="bg1"/>
                </a:solidFill>
                <a:sym typeface="+mn-ea"/>
              </a:rPr>
              <a:t>data packet</a:t>
            </a:r>
            <a:r>
              <a:rPr lang="en-US" altLang="zh-CN">
                <a:solidFill>
                  <a:schemeClr val="bg1"/>
                </a:solidFill>
                <a:sym typeface="+mn-ea"/>
              </a:rPr>
              <a:t> format. The content data is a random number ranging from 0 to 100,000.</a:t>
            </a:r>
            <a:endParaRPr lang="en-US" altLang="zh-CN">
              <a:solidFill>
                <a:schemeClr val="bg1"/>
              </a:solidFill>
              <a:sym typeface="+mn-ea"/>
            </a:endParaRPr>
          </a:p>
        </p:txBody>
      </p:sp>
      <p:sp>
        <p:nvSpPr>
          <p:cNvPr id="6" name="文本框 5"/>
          <p:cNvSpPr txBox="1"/>
          <p:nvPr/>
        </p:nvSpPr>
        <p:spPr>
          <a:xfrm>
            <a:off x="8158480" y="2834640"/>
            <a:ext cx="4014470" cy="737235"/>
          </a:xfrm>
          <a:prstGeom prst="rect">
            <a:avLst/>
          </a:prstGeom>
          <a:solidFill>
            <a:srgbClr val="FF6C0D"/>
          </a:solidFill>
        </p:spPr>
        <p:txBody>
          <a:bodyPr wrap="square" rtlCol="0">
            <a:spAutoFit/>
          </a:bodyPr>
          <a:lstStyle/>
          <a:p>
            <a:pPr algn="just"/>
            <a:r>
              <a:rPr lang="en-US" altLang="zh-CN">
                <a:solidFill>
                  <a:schemeClr val="bg1"/>
                </a:solidFill>
                <a:sym typeface="+mn-ea"/>
              </a:rPr>
              <a:t>Pack </a:t>
            </a:r>
            <a:r>
              <a:rPr lang="en-US" altLang="zh-CN" i="1">
                <a:solidFill>
                  <a:schemeClr val="bg1"/>
                </a:solidFill>
                <a:sym typeface="+mn-ea"/>
              </a:rPr>
              <a:t>datas</a:t>
            </a:r>
            <a:r>
              <a:rPr lang="en-US" altLang="zh-CN">
                <a:solidFill>
                  <a:schemeClr val="bg1"/>
                </a:solidFill>
                <a:sym typeface="+mn-ea"/>
              </a:rPr>
              <a:t> to be forwarded into a list according to the </a:t>
            </a:r>
            <a:r>
              <a:rPr lang="en-US" altLang="zh-CN" i="1">
                <a:solidFill>
                  <a:schemeClr val="bg1"/>
                </a:solidFill>
                <a:sym typeface="+mn-ea"/>
              </a:rPr>
              <a:t>infaces</a:t>
            </a:r>
            <a:r>
              <a:rPr lang="en-US" altLang="zh-CN">
                <a:solidFill>
                  <a:schemeClr val="bg1"/>
                </a:solidFill>
                <a:sym typeface="+mn-ea"/>
              </a:rPr>
              <a:t>. The </a:t>
            </a:r>
            <a:r>
              <a:rPr lang="en-US" altLang="zh-CN" i="1">
                <a:solidFill>
                  <a:schemeClr val="bg1"/>
                </a:solidFill>
                <a:sym typeface="+mn-ea"/>
              </a:rPr>
              <a:t>data_hop</a:t>
            </a:r>
            <a:r>
              <a:rPr lang="en-US" altLang="zh-CN">
                <a:solidFill>
                  <a:schemeClr val="bg1"/>
                </a:solidFill>
                <a:sym typeface="+mn-ea"/>
              </a:rPr>
              <a:t> is added by 1, and the </a:t>
            </a:r>
            <a:r>
              <a:rPr lang="en-US" altLang="zh-CN" i="1">
                <a:solidFill>
                  <a:schemeClr val="bg1"/>
                </a:solidFill>
                <a:sym typeface="+mn-ea"/>
              </a:rPr>
              <a:t>path</a:t>
            </a:r>
            <a:r>
              <a:rPr lang="en-US" altLang="zh-CN">
                <a:solidFill>
                  <a:schemeClr val="bg1"/>
                </a:solidFill>
                <a:sym typeface="+mn-ea"/>
              </a:rPr>
              <a:t> of data is added to the current </a:t>
            </a:r>
            <a:r>
              <a:rPr lang="en-US" altLang="zh-CN" i="1">
                <a:solidFill>
                  <a:schemeClr val="bg1"/>
                </a:solidFill>
                <a:sym typeface="+mn-ea"/>
              </a:rPr>
              <a:t>router ID</a:t>
            </a:r>
            <a:r>
              <a:rPr lang="en-US" altLang="zh-CN">
                <a:solidFill>
                  <a:schemeClr val="bg1"/>
                </a:solidFill>
                <a:sym typeface="+mn-ea"/>
              </a:rPr>
              <a:t>.</a:t>
            </a:r>
            <a:endParaRPr lang="en-US" altLang="zh-CN">
              <a:solidFill>
                <a:schemeClr val="bg1"/>
              </a:solidFill>
            </a:endParaRPr>
          </a:p>
        </p:txBody>
      </p:sp>
      <p:sp>
        <p:nvSpPr>
          <p:cNvPr id="8" name="文本框 7"/>
          <p:cNvSpPr txBox="1"/>
          <p:nvPr/>
        </p:nvSpPr>
        <p:spPr>
          <a:xfrm>
            <a:off x="7038975" y="4066540"/>
            <a:ext cx="5133975" cy="1814830"/>
          </a:xfrm>
          <a:prstGeom prst="rect">
            <a:avLst/>
          </a:prstGeom>
          <a:solidFill>
            <a:srgbClr val="FF6C0D"/>
          </a:solidFill>
        </p:spPr>
        <p:txBody>
          <a:bodyPr wrap="square" rtlCol="0">
            <a:spAutoFit/>
          </a:bodyPr>
          <a:lstStyle/>
          <a:p>
            <a:pPr algn="just"/>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a:t>
            </a:r>
            <a:r>
              <a:rPr lang="en-US" altLang="zh-CN" i="1">
                <a:solidFill>
                  <a:schemeClr val="bg1"/>
                </a:solidFill>
                <a:sym typeface="+mn-ea"/>
              </a:rPr>
              <a:t> data packet</a:t>
            </a:r>
            <a:r>
              <a:rPr lang="en-US" altLang="zh-CN">
                <a:solidFill>
                  <a:schemeClr val="bg1"/>
                </a:solidFill>
                <a:sym typeface="+mn-ea"/>
              </a:rPr>
              <a:t>. Check if there is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there is a match, then check whether the router ID is the same as the consumer ID. If yes, output the  information  that the </a:t>
            </a:r>
            <a:r>
              <a:rPr lang="en-US" altLang="zh-CN" b="1">
                <a:solidFill>
                  <a:schemeClr val="bg1"/>
                </a:solidFill>
                <a:sym typeface="+mn-ea"/>
              </a:rPr>
              <a:t>“</a:t>
            </a:r>
            <a:r>
              <a:rPr lang="en-US" altLang="zh-CN" b="1" i="1">
                <a:solidFill>
                  <a:schemeClr val="bg1"/>
                </a:solidFill>
                <a:sym typeface="+mn-ea"/>
              </a:rPr>
              <a:t>data hit in consumer”</a:t>
            </a:r>
            <a:r>
              <a:rPr lang="en-US" altLang="zh-CN" i="1">
                <a:solidFill>
                  <a:schemeClr val="bg1"/>
                </a:solidFill>
                <a:sym typeface="+mn-ea"/>
              </a:rPr>
              <a:t> </a:t>
            </a:r>
            <a:r>
              <a:rPr lang="en-US" altLang="zh-CN">
                <a:solidFill>
                  <a:schemeClr val="bg1"/>
                </a:solidFill>
                <a:sym typeface="+mn-ea"/>
              </a:rPr>
              <a:t>to data.CSV.</a:t>
            </a:r>
            <a:endParaRPr lang="en-US" altLang="zh-CN">
              <a:solidFill>
                <a:schemeClr val="bg1"/>
              </a:solidFill>
              <a:sym typeface="+mn-ea"/>
            </a:endParaRPr>
          </a:p>
          <a:p>
            <a:pPr algn="just"/>
            <a:r>
              <a:rPr lang="en-US" altLang="zh-CN">
                <a:solidFill>
                  <a:schemeClr val="bg1"/>
                </a:solidFill>
                <a:sym typeface="+mn-ea"/>
              </a:rPr>
              <a:t>Otherwise, output the information that the </a:t>
            </a:r>
            <a:r>
              <a:rPr lang="en-US" altLang="zh-CN" b="1">
                <a:solidFill>
                  <a:schemeClr val="bg1"/>
                </a:solidFill>
                <a:sym typeface="+mn-ea"/>
              </a:rPr>
              <a:t>“data hit in pit”</a:t>
            </a:r>
            <a:r>
              <a:rPr lang="en-US" altLang="zh-CN">
                <a:solidFill>
                  <a:schemeClr val="bg1"/>
                </a:solidFill>
                <a:sym typeface="+mn-ea"/>
              </a:rPr>
              <a:t> to data.CSV and forward </a:t>
            </a:r>
            <a:r>
              <a:rPr lang="en-US" altLang="zh-CN" i="1">
                <a:solidFill>
                  <a:schemeClr val="bg1"/>
                </a:solidFill>
                <a:sym typeface="+mn-ea"/>
              </a:rPr>
              <a:t>data packet</a:t>
            </a:r>
            <a:r>
              <a:rPr lang="en-US" altLang="zh-CN">
                <a:solidFill>
                  <a:schemeClr val="bg1"/>
                </a:solidFill>
                <a:sym typeface="+mn-ea"/>
              </a:rPr>
              <a:t>.</a:t>
            </a:r>
            <a:endParaRPr lang="en-US" altLang="zh-CN">
              <a:solidFill>
                <a:schemeClr val="bg1"/>
              </a:solidFill>
              <a:sym typeface="+mn-ea"/>
            </a:endParaRPr>
          </a:p>
          <a:p>
            <a:pPr algn="just"/>
            <a:r>
              <a:rPr lang="en-US" altLang="zh-CN">
                <a:solidFill>
                  <a:schemeClr val="bg1"/>
                </a:solidFill>
              </a:rPr>
              <a:t>If not match in pit, </a:t>
            </a:r>
            <a:r>
              <a:rPr lang="en-US" altLang="zh-CN">
                <a:solidFill>
                  <a:schemeClr val="bg1"/>
                </a:solidFill>
                <a:sym typeface="+mn-ea"/>
              </a:rPr>
              <a:t>output the information that the </a:t>
            </a:r>
            <a:r>
              <a:rPr lang="en-US" altLang="zh-CN" b="1">
                <a:solidFill>
                  <a:schemeClr val="bg1"/>
                </a:solidFill>
                <a:sym typeface="+mn-ea"/>
              </a:rPr>
              <a:t>“data miss in pit”</a:t>
            </a:r>
            <a:r>
              <a:rPr lang="en-US" altLang="zh-CN">
                <a:solidFill>
                  <a:schemeClr val="bg1"/>
                </a:solidFill>
                <a:sym typeface="+mn-ea"/>
              </a:rPr>
              <a:t> to data.CSV.</a:t>
            </a:r>
            <a:endParaRPr lang="en-US" altLang="zh-CN">
              <a:solidFill>
                <a:schemeClr val="bg1"/>
              </a:solidFill>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data.py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47-23 的屏幕截图"/>
          <p:cNvPicPr>
            <a:picLocks noGrp="1" noChangeAspect="1"/>
          </p:cNvPicPr>
          <p:nvPr>
            <p:ph idx="1"/>
          </p:nvPr>
        </p:nvPicPr>
        <p:blipFill>
          <a:blip r:embed="rId1"/>
          <a:srcRect l="11117" t="46104" r="67463" b="43052"/>
          <a:stretch>
            <a:fillRect/>
          </a:stretch>
        </p:blipFill>
        <p:spPr>
          <a:xfrm>
            <a:off x="402590" y="1276350"/>
            <a:ext cx="9930130" cy="1413510"/>
          </a:xfrm>
          <a:prstGeom prst="rect">
            <a:avLst/>
          </a:prstGeom>
        </p:spPr>
      </p:pic>
      <p:sp>
        <p:nvSpPr>
          <p:cNvPr id="9" name="文本框 8"/>
          <p:cNvSpPr txBox="1"/>
          <p:nvPr/>
        </p:nvSpPr>
        <p:spPr>
          <a:xfrm>
            <a:off x="4881880" y="1276350"/>
            <a:ext cx="6343650" cy="306705"/>
          </a:xfrm>
          <a:prstGeom prst="rect">
            <a:avLst/>
          </a:prstGeom>
          <a:solidFill>
            <a:srgbClr val="FF6C0D"/>
          </a:solidFill>
        </p:spPr>
        <p:txBody>
          <a:bodyPr wrap="square" rtlCol="0">
            <a:spAutoFit/>
          </a:bodyPr>
          <a:lstStyle/>
          <a:p>
            <a:r>
              <a:rPr lang="en-US" altLang="zh-CN">
                <a:solidFill>
                  <a:schemeClr val="bg1"/>
                </a:solidFill>
                <a:sym typeface="+mn-ea"/>
              </a:rPr>
              <a:t>Output the drop information of </a:t>
            </a:r>
            <a:r>
              <a:rPr lang="en-US" altLang="zh-CN" i="1">
                <a:solidFill>
                  <a:schemeClr val="bg1"/>
                </a:solidFill>
                <a:sym typeface="+mn-ea"/>
              </a:rPr>
              <a:t>data packet</a:t>
            </a:r>
            <a:r>
              <a:rPr lang="en-US" altLang="zh-CN">
                <a:solidFill>
                  <a:schemeClr val="bg1"/>
                </a:solidFill>
                <a:sym typeface="+mn-ea"/>
              </a:rPr>
              <a:t> and write it to data.CSV </a:t>
            </a:r>
            <a:endParaRPr lang="en-US" altLang="zh-CN">
              <a:solidFill>
                <a:schemeClr val="bg1"/>
              </a:solidFill>
            </a:endParaRPr>
          </a:p>
        </p:txBody>
      </p:sp>
      <p:sp>
        <p:nvSpPr>
          <p:cNvPr id="5" name="文本框 4"/>
          <p:cNvSpPr txBox="1"/>
          <p:nvPr/>
        </p:nvSpPr>
        <p:spPr>
          <a:xfrm>
            <a:off x="4881880" y="2556510"/>
            <a:ext cx="6343015" cy="306705"/>
          </a:xfrm>
          <a:prstGeom prst="rect">
            <a:avLst/>
          </a:prstGeom>
          <a:solidFill>
            <a:srgbClr val="FF6C0D"/>
          </a:solidFill>
        </p:spPr>
        <p:txBody>
          <a:bodyPr wrap="square" rtlCol="0">
            <a:spAutoFit/>
          </a:bodyPr>
          <a:lstStyle/>
          <a:p>
            <a:r>
              <a:rPr lang="en-US" altLang="zh-CN">
                <a:solidFill>
                  <a:schemeClr val="bg1"/>
                </a:solidFill>
                <a:sym typeface="+mn-ea"/>
              </a:rPr>
              <a:t>Output the information of </a:t>
            </a:r>
            <a:r>
              <a:rPr lang="en-US" altLang="zh-CN" i="1">
                <a:solidFill>
                  <a:schemeClr val="bg1"/>
                </a:solidFill>
                <a:sym typeface="+mn-ea"/>
              </a:rPr>
              <a:t>data packet</a:t>
            </a:r>
            <a:r>
              <a:rPr lang="en-US" altLang="zh-CN">
                <a:solidFill>
                  <a:schemeClr val="bg1"/>
                </a:solidFill>
                <a:sym typeface="+mn-ea"/>
              </a:rPr>
              <a:t> and write it to data.CSV </a:t>
            </a:r>
            <a:endParaRPr lang="en-US" altLang="zh-C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808845" cy="5753735"/>
          </a:xfrm>
        </p:spPr>
        <p:txBody>
          <a:bodyPr/>
          <a:lstStyle/>
          <a:p>
            <a:pPr>
              <a:buFont typeface="Wingdings" panose="05000000000000000000" pitchFamily="2" charset="2"/>
              <a:buChar char="l"/>
            </a:pPr>
            <a:r>
              <a:rPr lang="en-US" altLang="zh-CN" sz="2200" b="1">
                <a:solidFill>
                  <a:schemeClr val="tx1">
                    <a:lumMod val="95000"/>
                    <a:lumOff val="5000"/>
                  </a:schemeClr>
                </a:solidFill>
              </a:rPr>
              <a:t>3. Test </a:t>
            </a:r>
            <a:r>
              <a:rPr lang="en-US" altLang="zh-CN" sz="2200" b="1">
                <a:solidFill>
                  <a:schemeClr val="tx1">
                    <a:lumMod val="95000"/>
                    <a:lumOff val="5000"/>
                  </a:schemeClr>
                </a:solidFill>
                <a:sym typeface="+mn-ea"/>
              </a:rPr>
              <a:t>CCN simulator</a:t>
            </a:r>
            <a:endParaRPr lang="en-US" altLang="zh-CN" sz="2200" b="1">
              <a:solidFill>
                <a:schemeClr val="tx1">
                  <a:lumMod val="95000"/>
                  <a:lumOff val="5000"/>
                </a:schemeClr>
              </a:solidFill>
            </a:endParaRPr>
          </a:p>
          <a:p>
            <a:pPr marL="106680" indent="0">
              <a:buFont typeface="Wingdings" panose="05000000000000000000" pitchFamily="2" charset="2"/>
              <a:buNone/>
            </a:pPr>
            <a:r>
              <a:rPr lang="zh-CN" altLang="en-US" sz="2200" b="1">
                <a:solidFill>
                  <a:schemeClr val="tx1">
                    <a:lumMod val="95000"/>
                    <a:lumOff val="5000"/>
                  </a:schemeClr>
                </a:solidFill>
              </a:rPr>
              <a:t>        </a:t>
            </a:r>
            <a:r>
              <a:rPr lang="zh-CN" altLang="en-US" sz="2200">
                <a:solidFill>
                  <a:schemeClr val="tx1">
                    <a:lumMod val="95000"/>
                    <a:lumOff val="5000"/>
                  </a:schemeClr>
                </a:solidFill>
              </a:rPr>
              <a:t> </a:t>
            </a:r>
            <a:r>
              <a:rPr lang="en-US" altLang="zh-CN" sz="2200" b="1">
                <a:solidFill>
                  <a:schemeClr val="tx1">
                    <a:lumMod val="95000"/>
                    <a:lumOff val="5000"/>
                  </a:schemeClr>
                </a:solidFill>
              </a:rPr>
              <a:t>Input</a:t>
            </a:r>
            <a:r>
              <a:rPr lang="en-US" altLang="zh-CN" sz="2200">
                <a:solidFill>
                  <a:schemeClr val="tx1">
                    <a:lumMod val="95000"/>
                    <a:lumOff val="5000"/>
                  </a:schemeClr>
                </a:solidFill>
              </a:rPr>
              <a:t> </a:t>
            </a:r>
            <a:endParaRPr lang="en-US" altLang="zh-CN" sz="2200">
              <a:solidFill>
                <a:schemeClr val="tx1">
                  <a:lumMod val="95000"/>
                  <a:lumOff val="5000"/>
                </a:schemeClr>
              </a:solidFill>
            </a:endParaRPr>
          </a:p>
          <a:p>
            <a:pPr marL="106680" indent="0">
              <a:buFont typeface="Wingdings" panose="05000000000000000000" pitchFamily="2" charset="2"/>
              <a:buNone/>
            </a:pPr>
            <a:r>
              <a:rPr lang="en-US" altLang="zh-CN" sz="2200">
                <a:solidFill>
                  <a:schemeClr val="tx1">
                    <a:lumMod val="95000"/>
                    <a:lumOff val="5000"/>
                  </a:schemeClr>
                </a:solidFill>
              </a:rPr>
              <a:t>         	</a:t>
            </a:r>
            <a:r>
              <a:rPr lang="en-US" altLang="zh-CN" sz="2000">
                <a:solidFill>
                  <a:schemeClr val="tx1">
                    <a:lumMod val="95000"/>
                    <a:lumOff val="5000"/>
                  </a:schemeClr>
                </a:solidFill>
              </a:rPr>
              <a:t>read '</a:t>
            </a:r>
            <a:r>
              <a:rPr lang="en-US" sz="2000">
                <a:solidFill>
                  <a:schemeClr val="tx1">
                    <a:lumMod val="95000"/>
                    <a:lumOff val="5000"/>
                  </a:schemeClr>
                </a:solidFill>
                <a:latin typeface="Calibri" panose="020F0502020204030204" charset="0"/>
                <a:cs typeface="新細明體" panose="02020500000000000000" charset="-120"/>
                <a:sym typeface="+mn-ea"/>
              </a:rPr>
              <a:t>peremiters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networks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interest</a:t>
            </a:r>
            <a:r>
              <a:rPr lang="en-US" altLang="zh-CN" sz="2000">
                <a:solidFill>
                  <a:schemeClr val="tx1">
                    <a:lumMod val="95000"/>
                    <a:lumOff val="5000"/>
                  </a:schemeClr>
                </a:solidFill>
                <a:sym typeface="+mn-ea"/>
              </a:rPr>
              <a:t>s</a:t>
            </a:r>
            <a:r>
              <a:rPr lang="zh-CN" altLang="en-US" sz="2000">
                <a:solidFill>
                  <a:schemeClr val="tx1">
                    <a:lumMod val="95000"/>
                    <a:lumOff val="5000"/>
                  </a:schemeClr>
                </a:solidFill>
                <a:sym typeface="+mn-ea"/>
              </a:rPr>
              <a:t>、</a:t>
            </a:r>
            <a:r>
              <a:rPr lang="en-US" altLang="zh-CN" sz="2000">
                <a:solidFill>
                  <a:schemeClr val="tx1">
                    <a:lumMod val="95000"/>
                    <a:lumOff val="5000"/>
                  </a:schemeClr>
                </a:solidFill>
                <a:sym typeface="+mn-ea"/>
              </a:rPr>
              <a:t>c</a:t>
            </a:r>
            <a:r>
              <a:rPr lang="zh-CN" altLang="en-US" sz="2000">
                <a:solidFill>
                  <a:schemeClr val="tx1">
                    <a:lumMod val="95000"/>
                    <a:lumOff val="5000"/>
                  </a:schemeClr>
                </a:solidFill>
                <a:sym typeface="+mn-ea"/>
              </a:rPr>
              <a:t>ontents of producer</a:t>
            </a:r>
            <a:r>
              <a:rPr lang="en-US" altLang="zh-CN" sz="2000">
                <a:solidFill>
                  <a:schemeClr val="tx1">
                    <a:lumMod val="95000"/>
                    <a:lumOff val="5000"/>
                  </a:schemeClr>
                </a:solidFill>
                <a:sym typeface="+mn-ea"/>
              </a:rPr>
              <a:t>'</a:t>
            </a:r>
            <a:r>
              <a:rPr lang="zh-CN" altLang="en-US" sz="2000">
                <a:solidFill>
                  <a:schemeClr val="tx1">
                    <a:lumMod val="95000"/>
                    <a:lumOff val="5000"/>
                  </a:schemeClr>
                </a:solidFill>
                <a:sym typeface="+mn-ea"/>
              </a:rPr>
              <a:t> </a:t>
            </a:r>
            <a:r>
              <a:rPr lang="en-US" altLang="zh-CN" sz="2000" b="1">
                <a:solidFill>
                  <a:schemeClr val="tx1">
                    <a:lumMod val="95000"/>
                    <a:lumOff val="5000"/>
                  </a:schemeClr>
                </a:solidFill>
                <a:sym typeface="+mn-ea"/>
              </a:rPr>
              <a:t>json</a:t>
            </a:r>
            <a:r>
              <a:rPr lang="en-US" altLang="zh-CN" sz="2000">
                <a:solidFill>
                  <a:schemeClr val="tx1">
                    <a:lumMod val="95000"/>
                    <a:lumOff val="5000"/>
                  </a:schemeClr>
                </a:solidFill>
                <a:sym typeface="+mn-ea"/>
              </a:rPr>
              <a:t> files.</a:t>
            </a:r>
            <a:endParaRPr lang="zh-CN" altLang="en-US" sz="200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	run your CCN simulator.</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ea typeface="SimSun" panose="02010600030101010101" pitchFamily="2" charset="-122"/>
                <a:sym typeface="+mn-ea"/>
              </a:rPr>
              <a:t>         </a:t>
            </a:r>
            <a:r>
              <a:rPr lang="en-US" altLang="zh-CN" sz="2200" b="1" dirty="0">
                <a:solidFill>
                  <a:schemeClr val="tx1">
                    <a:lumMod val="95000"/>
                    <a:lumOff val="5000"/>
                  </a:schemeClr>
                </a:solidFill>
                <a:ea typeface="SimSun" panose="02010600030101010101" pitchFamily="2" charset="-122"/>
                <a:sym typeface="+mn-ea"/>
              </a:rPr>
              <a:t>Output</a:t>
            </a:r>
            <a:endParaRPr lang="en-US" altLang="zh-CN" sz="22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200" b="1" dirty="0">
                <a:solidFill>
                  <a:schemeClr val="tx1">
                    <a:lumMod val="95000"/>
                    <a:lumOff val="5000"/>
                  </a:schemeClr>
                </a:solidFill>
                <a:ea typeface="SimSun" panose="02010600030101010101" pitchFamily="2" charset="-122"/>
                <a:sym typeface="+mn-ea"/>
              </a:rPr>
              <a:t>       </a:t>
            </a:r>
            <a:r>
              <a:rPr lang="en-US" altLang="zh-CN" sz="2200" dirty="0">
                <a:solidFill>
                  <a:schemeClr val="tx1">
                    <a:lumMod val="95000"/>
                    <a:lumOff val="5000"/>
                  </a:schemeClr>
                </a:solidFill>
                <a:ea typeface="SimSun" panose="02010600030101010101" pitchFamily="2" charset="-122"/>
                <a:sym typeface="+mn-ea"/>
              </a:rPr>
              <a:t>  	real-time </a:t>
            </a:r>
            <a:r>
              <a:rPr lang="en-US" altLang="zh-CN" sz="2000" dirty="0">
                <a:solidFill>
                  <a:schemeClr val="tx1">
                    <a:lumMod val="95000"/>
                    <a:lumOff val="5000"/>
                  </a:schemeClr>
                </a:solidFill>
                <a:ea typeface="SimSun" panose="02010600030101010101" pitchFamily="2" charset="-122"/>
                <a:sym typeface="+mn-ea"/>
              </a:rPr>
              <a:t>output packets information to save in csv files (</a:t>
            </a:r>
            <a:r>
              <a:rPr lang="zh-CN" altLang="en-US" sz="2000" b="1">
                <a:solidFill>
                  <a:schemeClr val="tx1">
                    <a:lumMod val="95000"/>
                    <a:lumOff val="5000"/>
                  </a:schemeClr>
                </a:solidFill>
                <a:sym typeface="+mn-ea"/>
              </a:rPr>
              <a:t>interest</a:t>
            </a:r>
            <a:r>
              <a:rPr lang="en-US" altLang="zh-CN" sz="2000" b="1">
                <a:solidFill>
                  <a:schemeClr val="tx1">
                    <a:lumMod val="95000"/>
                    <a:lumOff val="5000"/>
                  </a:schemeClr>
                </a:solidFill>
                <a:sym typeface="+mn-ea"/>
              </a:rPr>
              <a:t>.</a:t>
            </a:r>
            <a:r>
              <a:rPr lang="en-US" altLang="zh-CN" sz="2000" b="1" dirty="0">
                <a:solidFill>
                  <a:schemeClr val="tx1">
                    <a:lumMod val="95000"/>
                    <a:lumOff val="5000"/>
                  </a:schemeClr>
                </a:solidFill>
                <a:ea typeface="SimSun" panose="02010600030101010101" pitchFamily="2" charset="-122"/>
                <a:sym typeface="+mn-ea"/>
              </a:rPr>
              <a:t>csv</a:t>
            </a:r>
            <a:r>
              <a:rPr lang="zh-CN" altLang="en-US" sz="2000" b="1">
                <a:solidFill>
                  <a:schemeClr val="tx1">
                    <a:lumMod val="95000"/>
                    <a:lumOff val="5000"/>
                  </a:schemeClr>
                </a:solidFill>
                <a:sym typeface="+mn-ea"/>
              </a:rPr>
              <a:t> </a:t>
            </a:r>
            <a:r>
              <a:rPr lang="en-US" altLang="zh-CN" sz="2000">
                <a:solidFill>
                  <a:schemeClr val="tx1">
                    <a:lumMod val="95000"/>
                    <a:lumOff val="5000"/>
                  </a:schemeClr>
                </a:solidFill>
                <a:sym typeface="+mn-ea"/>
              </a:rPr>
              <a:t>and</a:t>
            </a:r>
            <a:r>
              <a:rPr lang="en-US" altLang="zh-CN" sz="2000" b="1">
                <a:solidFill>
                  <a:schemeClr val="tx1">
                    <a:lumMod val="95000"/>
                    <a:lumOff val="5000"/>
                  </a:schemeClr>
                </a:solidFill>
                <a:sym typeface="+mn-ea"/>
              </a:rPr>
              <a:t> data.</a:t>
            </a:r>
            <a:r>
              <a:rPr lang="en-US" altLang="zh-CN" sz="2000" b="1" dirty="0">
                <a:solidFill>
                  <a:schemeClr val="tx1">
                    <a:lumMod val="95000"/>
                    <a:lumOff val="5000"/>
                  </a:schemeClr>
                </a:solidFill>
                <a:ea typeface="SimSun" panose="02010600030101010101" pitchFamily="2" charset="-122"/>
                <a:sym typeface="+mn-ea"/>
              </a:rPr>
              <a:t>csv</a:t>
            </a:r>
            <a:r>
              <a:rPr lang="en-US" altLang="zh-CN" sz="2000" dirty="0">
                <a:solidFill>
                  <a:schemeClr val="tx1">
                    <a:lumMod val="95000"/>
                    <a:lumOff val="5000"/>
                  </a:schemeClr>
                </a:solidFill>
                <a:ea typeface="SimSun" panose="02010600030101010101" pitchFamily="2" charset="-122"/>
                <a:sym typeface="+mn-ea"/>
              </a:rPr>
              <a:t>).</a:t>
            </a:r>
            <a:endParaRPr lang="en-US" altLang="zh-CN" sz="2000" dirty="0">
              <a:solidFill>
                <a:schemeClr val="tx1">
                  <a:lumMod val="95000"/>
                  <a:lumOff val="5000"/>
                </a:schemeClr>
              </a:solidFill>
              <a:ea typeface="SimSun" panose="02010600030101010101" pitchFamily="2" charset="-122"/>
              <a:sym typeface="+mn-ea"/>
            </a:endParaRPr>
          </a:p>
          <a:p>
            <a:pPr marL="106680" indent="0" algn="l">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a:t>
            </a:r>
            <a:r>
              <a:rPr lang="zh-CN" altLang="en-US" sz="2000">
                <a:solidFill>
                  <a:schemeClr val="tx1">
                    <a:lumMod val="95000"/>
                    <a:lumOff val="5000"/>
                  </a:schemeClr>
                </a:solidFill>
                <a:sym typeface="+mn-ea"/>
              </a:rPr>
              <a:t>interest </a:t>
            </a:r>
            <a:r>
              <a:rPr lang="en-US" altLang="zh-CN" sz="2000">
                <a:solidFill>
                  <a:schemeClr val="tx1">
                    <a:lumMod val="95000"/>
                    <a:lumOff val="5000"/>
                  </a:schemeClr>
                </a:solidFill>
                <a:sym typeface="+mn-ea"/>
              </a:rPr>
              <a:t>= </a:t>
            </a:r>
            <a:endParaRPr lang="en-US" altLang="zh-CN" sz="200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["Time"=str(int(time.time()-interest['run_start_time']), "Type"=interest['type'], "Interest_ID"='I'+str(interest['interest_ID']),"Consumer_ID"='C'+str(interest['consumer_ID']), "Route_ID"='R'+str(interest['route_ID']), "Content_name"=interest['content_name'], "Interest_hop"=interest['interest_hop'], "Path"=interest['path'], "Result"=</a:t>
            </a:r>
            <a:r>
              <a:rPr lang="en-US" altLang="zh-CN" sz="2000" i="1" dirty="0">
                <a:solidFill>
                  <a:srgbClr val="FF0000"/>
                </a:solidFill>
                <a:sym typeface="+mn-ea"/>
              </a:rPr>
              <a:t>'Interest hit in CS',  "Hit_cs"=1, "Miss_cs"=0,  "interest_number"=0</a:t>
            </a:r>
            <a:r>
              <a:rPr lang="en-US" altLang="zh-CN"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marL="106680" indent="0">
              <a:buFont typeface="Wingdings" panose="05000000000000000000" pitchFamily="2" charset="2"/>
              <a:buNone/>
            </a:pP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forward.py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4 17-23-53 的屏幕截图"/>
          <p:cNvPicPr>
            <a:picLocks noGrp="1" noChangeAspect="1"/>
          </p:cNvPicPr>
          <p:nvPr>
            <p:ph idx="1"/>
          </p:nvPr>
        </p:nvPicPr>
        <p:blipFill>
          <a:blip r:embed="rId1"/>
          <a:srcRect l="10037" t="16997" r="72244" b="62782"/>
          <a:stretch>
            <a:fillRect/>
          </a:stretch>
        </p:blipFill>
        <p:spPr>
          <a:xfrm>
            <a:off x="544195" y="1195070"/>
            <a:ext cx="9582150" cy="3075940"/>
          </a:xfrm>
          <a:prstGeom prst="rect">
            <a:avLst/>
          </a:prstGeom>
        </p:spPr>
      </p:pic>
      <p:sp>
        <p:nvSpPr>
          <p:cNvPr id="3" name="文本框 2"/>
          <p:cNvSpPr txBox="1"/>
          <p:nvPr/>
        </p:nvSpPr>
        <p:spPr>
          <a:xfrm>
            <a:off x="6622415" y="1926590"/>
            <a:ext cx="5568950" cy="1383665"/>
          </a:xfrm>
          <a:prstGeom prst="rect">
            <a:avLst/>
          </a:prstGeom>
          <a:solidFill>
            <a:srgbClr val="FF6C0D"/>
          </a:solidFill>
        </p:spPr>
        <p:txBody>
          <a:bodyPr wrap="square" rtlCol="0">
            <a:spAutoFit/>
          </a:bodyPr>
          <a:lstStyle/>
          <a:p>
            <a:pPr algn="just"/>
            <a:r>
              <a:rPr lang="en-US" altLang="zh-CN">
                <a:solidFill>
                  <a:schemeClr val="bg1"/>
                </a:solidFill>
              </a:rPr>
              <a:t>Get the </a:t>
            </a:r>
            <a:r>
              <a:rPr lang="en-US" altLang="zh-CN" i="1">
                <a:solidFill>
                  <a:schemeClr val="bg1"/>
                </a:solidFill>
              </a:rPr>
              <a:t>inface</a:t>
            </a:r>
            <a:r>
              <a:rPr lang="en-US" altLang="zh-CN">
                <a:solidFill>
                  <a:schemeClr val="bg1"/>
                </a:solidFill>
              </a:rPr>
              <a:t> (</a:t>
            </a:r>
            <a:r>
              <a:rPr lang="en-US" altLang="zh-CN" i="1">
                <a:solidFill>
                  <a:schemeClr val="bg1"/>
                </a:solidFill>
              </a:rPr>
              <a:t>router ID</a:t>
            </a:r>
            <a:r>
              <a:rPr lang="en-US" altLang="zh-CN">
                <a:solidFill>
                  <a:schemeClr val="bg1"/>
                </a:solidFill>
              </a:rPr>
              <a:t>) from the </a:t>
            </a:r>
            <a:r>
              <a:rPr lang="en-US" altLang="zh-CN" i="1">
                <a:solidFill>
                  <a:schemeClr val="bg1"/>
                </a:solidFill>
              </a:rPr>
              <a:t>data packet</a:t>
            </a:r>
            <a:r>
              <a:rPr lang="en-US" altLang="zh-CN">
                <a:solidFill>
                  <a:schemeClr val="bg1"/>
                </a:solidFill>
              </a:rPr>
              <a:t>. Get the </a:t>
            </a:r>
            <a:r>
              <a:rPr lang="en-US" altLang="zh-CN" i="1">
                <a:solidFill>
                  <a:schemeClr val="bg1"/>
                </a:solidFill>
              </a:rPr>
              <a:t>PIT_entry</a:t>
            </a:r>
            <a:r>
              <a:rPr lang="en-US" altLang="zh-CN">
                <a:solidFill>
                  <a:schemeClr val="bg1"/>
                </a:solidFill>
              </a:rPr>
              <a:t> matching the </a:t>
            </a:r>
            <a:r>
              <a:rPr lang="en-US" altLang="zh-CN" i="1">
                <a:solidFill>
                  <a:schemeClr val="bg1"/>
                </a:solidFill>
              </a:rPr>
              <a:t>content name</a:t>
            </a:r>
            <a:r>
              <a:rPr lang="en-US" altLang="zh-CN">
                <a:solidFill>
                  <a:schemeClr val="bg1"/>
                </a:solidFill>
              </a:rPr>
              <a:t> from the </a:t>
            </a:r>
            <a:r>
              <a:rPr lang="en-US" altLang="zh-CN" i="1">
                <a:solidFill>
                  <a:schemeClr val="bg1"/>
                </a:solidFill>
              </a:rPr>
              <a:t>pit</a:t>
            </a:r>
            <a:r>
              <a:rPr lang="en-US" altLang="zh-CN">
                <a:solidFill>
                  <a:schemeClr val="bg1"/>
                </a:solidFill>
              </a:rPr>
              <a:t>. Then pack the infaces of the </a:t>
            </a:r>
            <a:r>
              <a:rPr lang="en-US" altLang="zh-CN" i="1">
                <a:solidFill>
                  <a:schemeClr val="bg1"/>
                </a:solidFill>
                <a:sym typeface="+mn-ea"/>
              </a:rPr>
              <a:t>PIT_entry</a:t>
            </a:r>
            <a:r>
              <a:rPr lang="en-US" altLang="zh-CN">
                <a:solidFill>
                  <a:schemeClr val="bg1"/>
                </a:solidFill>
                <a:sym typeface="+mn-ea"/>
              </a:rPr>
              <a:t> </a:t>
            </a:r>
            <a:r>
              <a:rPr lang="en-US" altLang="zh-CN">
                <a:solidFill>
                  <a:schemeClr val="bg1"/>
                </a:solidFill>
              </a:rPr>
              <a:t> except for the same as the </a:t>
            </a:r>
            <a:r>
              <a:rPr lang="en-US" altLang="zh-CN" i="1">
                <a:solidFill>
                  <a:schemeClr val="bg1"/>
                </a:solidFill>
              </a:rPr>
              <a:t>inface</a:t>
            </a:r>
            <a:r>
              <a:rPr lang="en-US" altLang="zh-CN">
                <a:solidFill>
                  <a:schemeClr val="bg1"/>
                </a:solidFill>
              </a:rPr>
              <a:t> into the </a:t>
            </a:r>
            <a:r>
              <a:rPr lang="en-US" altLang="zh-CN" i="1">
                <a:solidFill>
                  <a:schemeClr val="bg1"/>
                </a:solidFill>
              </a:rPr>
              <a:t>Infaces</a:t>
            </a:r>
            <a:r>
              <a:rPr lang="en-US" altLang="zh-CN">
                <a:solidFill>
                  <a:schemeClr val="bg1"/>
                </a:solidFill>
              </a:rPr>
              <a:t>, and return it.</a:t>
            </a:r>
            <a:endParaRPr lang="en-US" altLang="zh-CN">
              <a:solidFill>
                <a:schemeClr val="bg1"/>
              </a:solidFill>
            </a:endParaRPr>
          </a:p>
          <a:p>
            <a:pPr algn="just"/>
            <a:r>
              <a:rPr lang="en-US" altLang="zh-CN">
                <a:solidFill>
                  <a:schemeClr val="bg1"/>
                </a:solidFill>
              </a:rPr>
              <a:t>Prevent </a:t>
            </a:r>
            <a:r>
              <a:rPr lang="en-US" altLang="zh-CN" i="1">
                <a:solidFill>
                  <a:schemeClr val="bg1"/>
                </a:solidFill>
              </a:rPr>
              <a:t>data packet </a:t>
            </a:r>
            <a:r>
              <a:rPr lang="en-US" altLang="zh-CN">
                <a:solidFill>
                  <a:schemeClr val="bg1"/>
                </a:solidFill>
              </a:rPr>
              <a:t>from being transmitted back to the previous router.</a:t>
            </a:r>
            <a:endParaRPr lang="en-US" altLang="zh-CN">
              <a:solidFill>
                <a:schemeClr val="bg1"/>
              </a:solidFill>
            </a:endParaRPr>
          </a:p>
        </p:txBody>
      </p:sp>
      <p:sp>
        <p:nvSpPr>
          <p:cNvPr id="5" name="文本框 4"/>
          <p:cNvSpPr txBox="1"/>
          <p:nvPr/>
        </p:nvSpPr>
        <p:spPr>
          <a:xfrm>
            <a:off x="6616700" y="4201160"/>
            <a:ext cx="5568950" cy="1383665"/>
          </a:xfrm>
          <a:prstGeom prst="rect">
            <a:avLst/>
          </a:prstGeom>
          <a:solidFill>
            <a:srgbClr val="FF6C0D"/>
          </a:solidFill>
        </p:spPr>
        <p:txBody>
          <a:bodyPr wrap="square" rtlCol="0">
            <a:spAutoFit/>
          </a:bodyPr>
          <a:lstStyle/>
          <a:p>
            <a:pPr algn="just"/>
            <a:r>
              <a:rPr lang="en-US" altLang="zh-CN">
                <a:solidFill>
                  <a:schemeClr val="bg1"/>
                </a:solidFill>
              </a:rPr>
              <a:t>Get the </a:t>
            </a:r>
            <a:r>
              <a:rPr lang="en-US" altLang="zh-CN" i="1">
                <a:solidFill>
                  <a:schemeClr val="bg1"/>
                </a:solidFill>
              </a:rPr>
              <a:t>inface</a:t>
            </a:r>
            <a:r>
              <a:rPr lang="en-US" altLang="zh-CN">
                <a:solidFill>
                  <a:schemeClr val="bg1"/>
                </a:solidFill>
              </a:rPr>
              <a:t> (</a:t>
            </a:r>
            <a:r>
              <a:rPr lang="en-US" altLang="zh-CN" i="1">
                <a:solidFill>
                  <a:schemeClr val="bg1"/>
                </a:solidFill>
              </a:rPr>
              <a:t>router ID</a:t>
            </a:r>
            <a:r>
              <a:rPr lang="en-US" altLang="zh-CN">
                <a:solidFill>
                  <a:schemeClr val="bg1"/>
                </a:solidFill>
              </a:rPr>
              <a:t>) from the </a:t>
            </a:r>
            <a:r>
              <a:rPr lang="en-US" altLang="zh-CN" i="1">
                <a:solidFill>
                  <a:schemeClr val="bg1"/>
                </a:solidFill>
              </a:rPr>
              <a:t>inteseat packet</a:t>
            </a:r>
            <a:r>
              <a:rPr lang="en-US" altLang="zh-CN">
                <a:solidFill>
                  <a:schemeClr val="bg1"/>
                </a:solidFill>
              </a:rPr>
              <a:t>. Get the </a:t>
            </a:r>
            <a:r>
              <a:rPr lang="en-US" altLang="zh-CN" i="1">
                <a:solidFill>
                  <a:schemeClr val="bg1"/>
                </a:solidFill>
              </a:rPr>
              <a:t>FIB_entry</a:t>
            </a:r>
            <a:r>
              <a:rPr lang="en-US" altLang="zh-CN">
                <a:solidFill>
                  <a:schemeClr val="bg1"/>
                </a:solidFill>
              </a:rPr>
              <a:t> matching the </a:t>
            </a:r>
            <a:r>
              <a:rPr lang="en-US" altLang="zh-CN" i="1">
                <a:solidFill>
                  <a:schemeClr val="bg1"/>
                </a:solidFill>
                <a:sym typeface="+mn-ea"/>
              </a:rPr>
              <a:t>router ID</a:t>
            </a:r>
            <a:r>
              <a:rPr lang="en-US" altLang="zh-CN">
                <a:solidFill>
                  <a:schemeClr val="bg1"/>
                </a:solidFill>
              </a:rPr>
              <a:t> from the </a:t>
            </a:r>
            <a:r>
              <a:rPr lang="en-US" altLang="zh-CN" i="1">
                <a:solidFill>
                  <a:schemeClr val="bg1"/>
                </a:solidFill>
              </a:rPr>
              <a:t>network</a:t>
            </a:r>
            <a:r>
              <a:rPr lang="en-US" altLang="zh-CN">
                <a:solidFill>
                  <a:schemeClr val="bg1"/>
                </a:solidFill>
              </a:rPr>
              <a:t>. Then pack the outfaces of the </a:t>
            </a:r>
            <a:r>
              <a:rPr lang="en-US" altLang="zh-CN" i="1">
                <a:solidFill>
                  <a:schemeClr val="bg1"/>
                </a:solidFill>
                <a:sym typeface="+mn-ea"/>
              </a:rPr>
              <a:t>FIB_entry</a:t>
            </a:r>
            <a:r>
              <a:rPr lang="en-US" altLang="zh-CN">
                <a:solidFill>
                  <a:schemeClr val="bg1"/>
                </a:solidFill>
                <a:sym typeface="+mn-ea"/>
              </a:rPr>
              <a:t> </a:t>
            </a:r>
            <a:r>
              <a:rPr lang="en-US" altLang="zh-CN">
                <a:solidFill>
                  <a:schemeClr val="bg1"/>
                </a:solidFill>
              </a:rPr>
              <a:t> except for the same as the </a:t>
            </a:r>
            <a:r>
              <a:rPr lang="en-US" altLang="zh-CN" i="1">
                <a:solidFill>
                  <a:schemeClr val="bg1"/>
                </a:solidFill>
              </a:rPr>
              <a:t>inface</a:t>
            </a:r>
            <a:r>
              <a:rPr lang="en-US" altLang="zh-CN">
                <a:solidFill>
                  <a:schemeClr val="bg1"/>
                </a:solidFill>
              </a:rPr>
              <a:t> into the </a:t>
            </a:r>
            <a:r>
              <a:rPr lang="en-US" altLang="zh-CN" i="1">
                <a:solidFill>
                  <a:schemeClr val="bg1"/>
                </a:solidFill>
              </a:rPr>
              <a:t>Outfaces</a:t>
            </a:r>
            <a:r>
              <a:rPr lang="en-US" altLang="zh-CN">
                <a:solidFill>
                  <a:schemeClr val="bg1"/>
                </a:solidFill>
              </a:rPr>
              <a:t>, and return it.</a:t>
            </a:r>
            <a:endParaRPr lang="en-US" altLang="zh-CN">
              <a:solidFill>
                <a:schemeClr val="bg1"/>
              </a:solidFill>
            </a:endParaRPr>
          </a:p>
          <a:p>
            <a:pPr algn="just"/>
            <a:r>
              <a:rPr lang="en-US" altLang="zh-CN">
                <a:solidFill>
                  <a:schemeClr val="bg1"/>
                </a:solidFill>
              </a:rPr>
              <a:t>Prevent </a:t>
            </a:r>
            <a:r>
              <a:rPr lang="en-US" altLang="zh-CN" i="1">
                <a:solidFill>
                  <a:schemeClr val="bg1"/>
                </a:solidFill>
              </a:rPr>
              <a:t>interest packet </a:t>
            </a:r>
            <a:r>
              <a:rPr lang="en-US" altLang="zh-CN">
                <a:solidFill>
                  <a:schemeClr val="bg1"/>
                </a:solidFill>
              </a:rPr>
              <a:t>from being transmitted back to the previous router.</a:t>
            </a:r>
            <a:endParaRPr lang="en-US" altLang="zh-CN">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Coding----cs</a:t>
            </a:r>
            <a:r>
              <a:rPr lang="zh-CN" altLang="en-US" b="1">
                <a:sym typeface="+mn-ea"/>
              </a:rPr>
              <a:t>.py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3 05-00-41 的屏幕截图"/>
          <p:cNvPicPr>
            <a:picLocks noGrp="1" noChangeAspect="1"/>
          </p:cNvPicPr>
          <p:nvPr>
            <p:ph idx="1"/>
          </p:nvPr>
        </p:nvPicPr>
        <p:blipFill>
          <a:blip r:embed="rId1"/>
          <a:srcRect l="9899" t="16758" r="73725" b="33301"/>
          <a:stretch>
            <a:fillRect/>
          </a:stretch>
        </p:blipFill>
        <p:spPr>
          <a:xfrm>
            <a:off x="487045" y="1010285"/>
            <a:ext cx="6569075" cy="5633085"/>
          </a:xfrm>
          <a:prstGeom prst="rect">
            <a:avLst/>
          </a:prstGeom>
        </p:spPr>
      </p:pic>
      <p:sp>
        <p:nvSpPr>
          <p:cNvPr id="7" name="文本框 6"/>
          <p:cNvSpPr txBox="1"/>
          <p:nvPr/>
        </p:nvSpPr>
        <p:spPr>
          <a:xfrm>
            <a:off x="3446145" y="1295400"/>
            <a:ext cx="2282825"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Create a CS list</a:t>
            </a:r>
            <a:endParaRPr lang="en-US" altLang="zh-CN">
              <a:solidFill>
                <a:schemeClr val="bg1"/>
              </a:solidFill>
              <a:sym typeface="+mn-ea"/>
            </a:endParaRPr>
          </a:p>
        </p:txBody>
      </p:sp>
      <p:sp>
        <p:nvSpPr>
          <p:cNvPr id="3" name="文本框 2"/>
          <p:cNvSpPr txBox="1"/>
          <p:nvPr/>
        </p:nvSpPr>
        <p:spPr>
          <a:xfrm>
            <a:off x="4474845" y="2139315"/>
            <a:ext cx="2282825"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Return a CS list</a:t>
            </a:r>
            <a:endParaRPr lang="en-US" altLang="zh-CN">
              <a:solidFill>
                <a:schemeClr val="bg1"/>
              </a:solidFill>
              <a:sym typeface="+mn-ea"/>
            </a:endParaRPr>
          </a:p>
        </p:txBody>
      </p:sp>
      <p:sp>
        <p:nvSpPr>
          <p:cNvPr id="5" name="文本框 4"/>
          <p:cNvSpPr txBox="1"/>
          <p:nvPr/>
        </p:nvSpPr>
        <p:spPr>
          <a:xfrm>
            <a:off x="3446145" y="2935605"/>
            <a:ext cx="2282825"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Return a CS list</a:t>
            </a:r>
            <a:endParaRPr lang="en-US" altLang="zh-CN">
              <a:solidFill>
                <a:schemeClr val="bg1"/>
              </a:solidFill>
              <a:sym typeface="+mn-ea"/>
            </a:endParaRPr>
          </a:p>
        </p:txBody>
      </p:sp>
      <p:sp>
        <p:nvSpPr>
          <p:cNvPr id="6" name="文本框 5"/>
          <p:cNvSpPr txBox="1"/>
          <p:nvPr/>
        </p:nvSpPr>
        <p:spPr>
          <a:xfrm>
            <a:off x="6212840" y="3786505"/>
            <a:ext cx="5904230" cy="521970"/>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Go through each entry in CS and check if there is a matching content name. If it is matched, return Ture. Otherwise, return False.</a:t>
            </a:r>
            <a:endParaRPr lang="en-US" altLang="zh-CN">
              <a:solidFill>
                <a:schemeClr val="bg1"/>
              </a:solidFill>
              <a:sym typeface="+mn-ea"/>
            </a:endParaRPr>
          </a:p>
        </p:txBody>
      </p:sp>
      <p:sp>
        <p:nvSpPr>
          <p:cNvPr id="8" name="文本框 7"/>
          <p:cNvSpPr txBox="1"/>
          <p:nvPr/>
        </p:nvSpPr>
        <p:spPr>
          <a:xfrm>
            <a:off x="4474845" y="4423410"/>
            <a:ext cx="7642225" cy="521970"/>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Get the content name and data, and data_start_time, data_hop from the data packet. Create a new CS entry, record them in this entry.</a:t>
            </a:r>
            <a:endParaRPr lang="en-US" altLang="zh-CN">
              <a:solidFill>
                <a:schemeClr val="bg1"/>
              </a:solidFill>
              <a:sym typeface="+mn-ea"/>
            </a:endParaRPr>
          </a:p>
        </p:txBody>
      </p:sp>
      <p:sp>
        <p:nvSpPr>
          <p:cNvPr id="9" name="文本框 8"/>
          <p:cNvSpPr txBox="1"/>
          <p:nvPr/>
        </p:nvSpPr>
        <p:spPr>
          <a:xfrm>
            <a:off x="4474845" y="5280025"/>
            <a:ext cx="6247765"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Sort CS by cost or time. Delete the most cost or earliest recorded entry.</a:t>
            </a:r>
            <a:endParaRPr lang="en-US" altLang="zh-CN">
              <a:solidFill>
                <a:schemeClr val="bg1"/>
              </a:solidFill>
              <a:sym typeface="+mn-ea"/>
            </a:endParaRPr>
          </a:p>
        </p:txBody>
      </p:sp>
      <p:sp>
        <p:nvSpPr>
          <p:cNvPr id="10" name="文本框 9"/>
          <p:cNvSpPr txBox="1"/>
          <p:nvPr/>
        </p:nvSpPr>
        <p:spPr>
          <a:xfrm>
            <a:off x="6212205" y="5732780"/>
            <a:ext cx="5904865" cy="73723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Determine whether the CS size &gt; cache_size. If not, then create a cs entry to cache content data. Otherwise, delete an entry from CS, and then create a new entry to cache content data.</a:t>
            </a:r>
            <a:endParaRPr lang="en-US" altLang="zh-CN">
              <a:solidFill>
                <a:schemeClr val="bg1"/>
              </a:solidFill>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fib.py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3 06-20-49 的屏幕截图"/>
          <p:cNvPicPr>
            <a:picLocks noGrp="1" noChangeAspect="1"/>
          </p:cNvPicPr>
          <p:nvPr>
            <p:ph idx="1"/>
          </p:nvPr>
        </p:nvPicPr>
        <p:blipFill>
          <a:blip r:embed="rId1"/>
          <a:srcRect l="10026" t="16940" r="70345" b="50553"/>
          <a:stretch>
            <a:fillRect/>
          </a:stretch>
        </p:blipFill>
        <p:spPr>
          <a:xfrm>
            <a:off x="449580" y="1045210"/>
            <a:ext cx="10359390" cy="4826000"/>
          </a:xfrm>
          <a:prstGeom prst="rect">
            <a:avLst/>
          </a:prstGeom>
        </p:spPr>
      </p:pic>
      <p:sp>
        <p:nvSpPr>
          <p:cNvPr id="7" name="文本框 6"/>
          <p:cNvSpPr txBox="1"/>
          <p:nvPr/>
        </p:nvSpPr>
        <p:spPr>
          <a:xfrm>
            <a:off x="4134485" y="1500505"/>
            <a:ext cx="3776345"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Create a fib dictionary and a list of fib_entry.</a:t>
            </a:r>
            <a:endParaRPr lang="en-US" altLang="zh-CN">
              <a:solidFill>
                <a:schemeClr val="bg1"/>
              </a:solidFill>
              <a:sym typeface="+mn-ea"/>
            </a:endParaRPr>
          </a:p>
        </p:txBody>
      </p:sp>
      <p:sp>
        <p:nvSpPr>
          <p:cNvPr id="3" name="文本框 2"/>
          <p:cNvSpPr txBox="1"/>
          <p:nvPr/>
        </p:nvSpPr>
        <p:spPr>
          <a:xfrm>
            <a:off x="5723255" y="2206625"/>
            <a:ext cx="2143760"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Return a fib dictionary.</a:t>
            </a:r>
            <a:endParaRPr lang="en-US" altLang="zh-CN">
              <a:solidFill>
                <a:schemeClr val="bg1"/>
              </a:solidFill>
              <a:sym typeface="+mn-ea"/>
            </a:endParaRPr>
          </a:p>
        </p:txBody>
      </p:sp>
      <p:sp>
        <p:nvSpPr>
          <p:cNvPr id="5" name="文本框 4"/>
          <p:cNvSpPr txBox="1"/>
          <p:nvPr/>
        </p:nvSpPr>
        <p:spPr>
          <a:xfrm>
            <a:off x="6827520" y="2926080"/>
            <a:ext cx="4345940" cy="306705"/>
          </a:xfrm>
          <a:prstGeom prst="rect">
            <a:avLst/>
          </a:prstGeom>
          <a:solidFill>
            <a:schemeClr val="accent1">
              <a:lumMod val="60000"/>
              <a:lumOff val="40000"/>
            </a:schemeClr>
          </a:solidFill>
        </p:spPr>
        <p:txBody>
          <a:bodyPr wrap="square" rtlCol="0">
            <a:spAutoFit/>
          </a:bodyPr>
          <a:lstStyle/>
          <a:p>
            <a:r>
              <a:rPr lang="en-US" altLang="zh-CN">
                <a:solidFill>
                  <a:schemeClr val="bg1"/>
                </a:solidFill>
                <a:sym typeface="+mn-ea"/>
              </a:rPr>
              <a:t>Return a fib entry that matches the content name.</a:t>
            </a:r>
            <a:endParaRPr lang="en-US" altLang="zh-CN">
              <a:solidFill>
                <a:schemeClr val="bg1"/>
              </a:solidFill>
              <a:sym typeface="+mn-ea"/>
            </a:endParaRPr>
          </a:p>
        </p:txBody>
      </p:sp>
      <p:sp>
        <p:nvSpPr>
          <p:cNvPr id="6" name="文本框 5"/>
          <p:cNvSpPr txBox="1"/>
          <p:nvPr/>
        </p:nvSpPr>
        <p:spPr>
          <a:xfrm>
            <a:off x="5624830" y="3399790"/>
            <a:ext cx="6546215" cy="953135"/>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Get the outface, data_start_time and data_hop from the data packet. Check whether FIB is full. If not, update content name and routing information to FIB entry, and re-sort FIB, putting the lowest cost first. Otherwise, remove an outface from FIB entry, and update content name and routing information to FIB entry.</a:t>
            </a:r>
            <a:endParaRPr lang="en-US" altLang="zh-CN">
              <a:solidFill>
                <a:schemeClr val="bg1"/>
              </a:solidFill>
              <a:sym typeface="+mn-ea"/>
            </a:endParaRPr>
          </a:p>
        </p:txBody>
      </p:sp>
      <p:sp>
        <p:nvSpPr>
          <p:cNvPr id="8" name="文本框 7"/>
          <p:cNvSpPr txBox="1"/>
          <p:nvPr/>
        </p:nvSpPr>
        <p:spPr>
          <a:xfrm>
            <a:off x="5226685" y="4672330"/>
            <a:ext cx="6944360" cy="306705"/>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Remove the most costly content name or the longest time content name from FIB.</a:t>
            </a:r>
            <a:endParaRPr lang="en-US" altLang="zh-CN">
              <a:solidFill>
                <a:schemeClr val="bg1"/>
              </a:solidFill>
              <a:sym typeface="+mn-ea"/>
            </a:endParaRPr>
          </a:p>
        </p:txBody>
      </p:sp>
      <p:sp>
        <p:nvSpPr>
          <p:cNvPr id="9" name="文本框 8"/>
          <p:cNvSpPr txBox="1"/>
          <p:nvPr/>
        </p:nvSpPr>
        <p:spPr>
          <a:xfrm>
            <a:off x="5465445" y="5419090"/>
            <a:ext cx="4141470" cy="306705"/>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Add content name and outface to FIB dictionary.</a:t>
            </a:r>
            <a:endParaRPr lang="en-US" altLang="zh-CN">
              <a:solidFill>
                <a:schemeClr val="bg1"/>
              </a:solidFill>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8. Coding----</a:t>
            </a:r>
            <a:r>
              <a:rPr lang="zh-CN" altLang="en-US" b="1">
                <a:sym typeface="+mn-ea"/>
              </a:rPr>
              <a:t>fib.py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3 06-20-49 的屏幕截图"/>
          <p:cNvPicPr>
            <a:picLocks noGrp="1" noChangeAspect="1"/>
          </p:cNvPicPr>
          <p:nvPr>
            <p:ph idx="1"/>
          </p:nvPr>
        </p:nvPicPr>
        <p:blipFill>
          <a:blip r:embed="rId1"/>
          <a:srcRect l="11137" t="50450" r="70345" b="21496"/>
          <a:stretch>
            <a:fillRect/>
          </a:stretch>
        </p:blipFill>
        <p:spPr>
          <a:xfrm>
            <a:off x="443865" y="968375"/>
            <a:ext cx="8538845" cy="3639185"/>
          </a:xfrm>
          <a:prstGeom prst="rect">
            <a:avLst/>
          </a:prstGeom>
        </p:spPr>
      </p:pic>
      <p:sp>
        <p:nvSpPr>
          <p:cNvPr id="7" name="文本框 6"/>
          <p:cNvSpPr txBox="1"/>
          <p:nvPr/>
        </p:nvSpPr>
        <p:spPr>
          <a:xfrm>
            <a:off x="7935595" y="776605"/>
            <a:ext cx="4253230" cy="1168400"/>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Get fib entry from FIB based content name, if there is an entry that matches content name. Check whether FIB is full. If it is full, remove an entry from FIB, and then add a new entry to record content name.</a:t>
            </a:r>
            <a:endParaRPr lang="en-US" altLang="zh-CN">
              <a:solidFill>
                <a:schemeClr val="bg1"/>
              </a:solidFill>
              <a:sym typeface="+mn-ea"/>
            </a:endParaRPr>
          </a:p>
        </p:txBody>
      </p:sp>
      <p:sp>
        <p:nvSpPr>
          <p:cNvPr id="8" name="文本框 7"/>
          <p:cNvSpPr txBox="1"/>
          <p:nvPr/>
        </p:nvSpPr>
        <p:spPr>
          <a:xfrm>
            <a:off x="2995930" y="2251710"/>
            <a:ext cx="9193530" cy="306705"/>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Get the neighbor router outface connected to this router, except the router that received theinterest packet.</a:t>
            </a:r>
            <a:endParaRPr lang="en-US" altLang="zh-CN">
              <a:solidFill>
                <a:schemeClr val="bg1"/>
              </a:solidFill>
              <a:sym typeface="+mn-ea"/>
            </a:endParaRPr>
          </a:p>
        </p:txBody>
      </p:sp>
      <p:sp>
        <p:nvSpPr>
          <p:cNvPr id="9" name="文本框 8"/>
          <p:cNvSpPr txBox="1"/>
          <p:nvPr/>
        </p:nvSpPr>
        <p:spPr>
          <a:xfrm>
            <a:off x="3424555" y="3275965"/>
            <a:ext cx="3892550" cy="306705"/>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Get the lowest cost outface from FIB entry.</a:t>
            </a:r>
            <a:endParaRPr lang="en-US" altLang="zh-CN">
              <a:solidFill>
                <a:schemeClr val="bg1"/>
              </a:solidFill>
              <a:sym typeface="+mn-ea"/>
            </a:endParaRPr>
          </a:p>
        </p:txBody>
      </p:sp>
      <p:sp>
        <p:nvSpPr>
          <p:cNvPr id="10" name="文本框 9"/>
          <p:cNvSpPr txBox="1"/>
          <p:nvPr/>
        </p:nvSpPr>
        <p:spPr>
          <a:xfrm>
            <a:off x="7372350" y="4169410"/>
            <a:ext cx="4815840" cy="1168400"/>
          </a:xfrm>
          <a:prstGeom prst="rect">
            <a:avLst/>
          </a:prstGeom>
          <a:solidFill>
            <a:schemeClr val="accent1">
              <a:lumMod val="60000"/>
              <a:lumOff val="40000"/>
            </a:schemeClr>
          </a:solidFill>
        </p:spPr>
        <p:txBody>
          <a:bodyPr wrap="square" rtlCol="0">
            <a:spAutoFit/>
          </a:bodyPr>
          <a:lstStyle/>
          <a:p>
            <a:pPr algn="just"/>
            <a:r>
              <a:rPr lang="en-US" altLang="zh-CN">
                <a:solidFill>
                  <a:schemeClr val="bg1"/>
                </a:solidFill>
                <a:sym typeface="+mn-ea"/>
              </a:rPr>
              <a:t>Check whether there is an entry in FIB that matches the content name of interest packet. If not, then select the broadcast strategy to forward the interest packet. Otherwise, the outface with the lowest cost is selected from the matched entry to forward the interest packet.</a:t>
            </a:r>
            <a:endParaRPr lang="en-US" altLang="zh-CN">
              <a:solidFill>
                <a:schemeClr val="bg1"/>
              </a:solidFill>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77334" y="1284394"/>
            <a:ext cx="9261139" cy="1646302"/>
          </a:xfrm>
        </p:spPr>
        <p:txBody>
          <a:bodyPr/>
          <a:lstStyle/>
          <a:p>
            <a:pPr algn="ctr"/>
            <a:r>
              <a:rPr lang="en-US" altLang="zh-CN" sz="6000" dirty="0"/>
              <a:t>Thank You !</a:t>
            </a:r>
            <a:endParaRPr lang="en-US" altLang="zh-CN" sz="6000" dirty="0"/>
          </a:p>
        </p:txBody>
      </p:sp>
      <p:sp>
        <p:nvSpPr>
          <p:cNvPr id="3" name="副标题 2"/>
          <p:cNvSpPr>
            <a:spLocks noGrp="1"/>
          </p:cNvSpPr>
          <p:nvPr>
            <p:ph type="subTitle" idx="1"/>
          </p:nvPr>
        </p:nvSpPr>
        <p:spPr>
          <a:xfrm>
            <a:off x="674160" y="3262163"/>
            <a:ext cx="9264313" cy="1096899"/>
          </a:xfrm>
        </p:spPr>
        <p:txBody>
          <a:bodyPr/>
          <a:lstStyle/>
          <a:p>
            <a:pPr algn="ctr"/>
            <a:r>
              <a:rPr lang="en-US" altLang="zh-CN" sz="4000">
                <a:solidFill>
                  <a:schemeClr val="tx1"/>
                </a:solidFill>
              </a:rPr>
              <a:t>Q&amp;A</a:t>
            </a:r>
            <a:endParaRPr lang="en-US" altLang="zh-CN" sz="4000">
              <a:solidFill>
                <a:schemeClr val="tx1"/>
              </a:solidFill>
            </a:endParaRPr>
          </a:p>
        </p:txBody>
      </p:sp>
      <p:sp>
        <p:nvSpPr>
          <p:cNvPr id="4" name="副标题 2"/>
          <p:cNvSpPr/>
          <p:nvPr/>
        </p:nvSpPr>
        <p:spPr>
          <a:xfrm>
            <a:off x="674160" y="5612298"/>
            <a:ext cx="9264313" cy="1096899"/>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r" rtl="0">
              <a:lnSpc>
                <a:spcPct val="100000"/>
              </a:lnSpc>
              <a:spcBef>
                <a:spcPts val="1000"/>
              </a:spcBef>
              <a:spcAft>
                <a:spcPts val="0"/>
              </a:spcAft>
              <a:buClr>
                <a:schemeClr val="accent1"/>
              </a:buClr>
              <a:buSzPts val="1920"/>
              <a:buFont typeface="Noto Sans Symbols" panose="020B0502040504020204"/>
              <a:buNone/>
              <a:defRPr sz="2400" b="0" i="0" u="none" strike="noStrike" cap="none">
                <a:solidFill>
                  <a:srgbClr val="7F7F7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ctr" rtl="0">
              <a:lnSpc>
                <a:spcPct val="100000"/>
              </a:lnSpc>
              <a:spcBef>
                <a:spcPts val="1000"/>
              </a:spcBef>
              <a:spcAft>
                <a:spcPts val="0"/>
              </a:spcAft>
              <a:buClr>
                <a:schemeClr val="accent1"/>
              </a:buClr>
              <a:buSzPts val="1600"/>
              <a:buFont typeface="Noto Sans Symbols" panose="020B0502040504020204"/>
              <a:buNone/>
              <a:defRPr sz="20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ctr" rtl="0">
              <a:lnSpc>
                <a:spcPct val="100000"/>
              </a:lnSpc>
              <a:spcBef>
                <a:spcPts val="1000"/>
              </a:spcBef>
              <a:spcAft>
                <a:spcPts val="0"/>
              </a:spcAft>
              <a:buClr>
                <a:schemeClr val="accent1"/>
              </a:buClr>
              <a:buSzPts val="1440"/>
              <a:buFont typeface="Noto Sans Symbols" panose="020B0502040504020204"/>
              <a:buNone/>
              <a:defRPr sz="18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ctr"/>
            <a:r>
              <a:rPr lang="en-US" altLang="zh-CN" sz="2000" b="1" dirty="0">
                <a:solidFill>
                  <a:schemeClr val="tx1">
                    <a:lumMod val="95000"/>
                    <a:lumOff val="5000"/>
                  </a:schemeClr>
                </a:solidFill>
                <a:sym typeface="+mn-ea"/>
              </a:rPr>
              <a:t>Email</a:t>
            </a:r>
            <a:r>
              <a:rPr lang="zh-CN" altLang="en-US" sz="2000" b="1" dirty="0">
                <a:solidFill>
                  <a:schemeClr val="tx1">
                    <a:lumMod val="95000"/>
                    <a:lumOff val="5000"/>
                  </a:schemeClr>
                </a:solidFill>
                <a:ea typeface="SimSun" panose="02010600030101010101" pitchFamily="2" charset="-122"/>
                <a:sym typeface="+mn-ea"/>
              </a:rPr>
              <a:t>：</a:t>
            </a:r>
            <a:r>
              <a:rPr lang="en-US" altLang="zh-CN" sz="2000" dirty="0">
                <a:solidFill>
                  <a:schemeClr val="tx1">
                    <a:lumMod val="95000"/>
                    <a:lumOff val="5000"/>
                  </a:schemeClr>
                </a:solidFill>
                <a:ea typeface="SimSun" panose="02010600030101010101" pitchFamily="2" charset="-122"/>
                <a:sym typeface="+mn-ea"/>
              </a:rPr>
              <a:t>P780083025@ncku.edu.tw</a:t>
            </a:r>
            <a:endParaRPr lang="en-US" altLang="zh-CN" sz="2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662160" cy="5753735"/>
          </a:xfrm>
        </p:spPr>
        <p:txBody>
          <a:bodyPr/>
          <a:lstStyle/>
          <a:p>
            <a:pPr>
              <a:buFont typeface="Wingdings" panose="05000000000000000000" pitchFamily="2" charset="2"/>
              <a:buChar char="l"/>
            </a:pPr>
            <a:r>
              <a:rPr lang="en-US" altLang="zh-CN" sz="2200" b="1">
                <a:solidFill>
                  <a:schemeClr val="tx1">
                    <a:lumMod val="95000"/>
                    <a:lumOff val="5000"/>
                  </a:schemeClr>
                </a:solidFill>
              </a:rPr>
              <a:t>3. Test </a:t>
            </a:r>
            <a:r>
              <a:rPr lang="en-US" altLang="zh-CN" sz="2200" b="1">
                <a:solidFill>
                  <a:schemeClr val="tx1">
                    <a:lumMod val="95000"/>
                    <a:lumOff val="5000"/>
                  </a:schemeClr>
                </a:solidFill>
                <a:sym typeface="+mn-ea"/>
              </a:rPr>
              <a:t>CCN simulator</a:t>
            </a:r>
            <a:endParaRPr lang="en-US" altLang="zh-CN" sz="2200" b="1">
              <a:solidFill>
                <a:schemeClr val="tx1">
                  <a:lumMod val="95000"/>
                  <a:lumOff val="5000"/>
                </a:schemeClr>
              </a:solidFill>
            </a:endParaRPr>
          </a:p>
          <a:p>
            <a:pPr marL="106680" indent="0">
              <a:buFont typeface="Wingdings" panose="05000000000000000000" pitchFamily="2" charset="2"/>
              <a:buNone/>
            </a:pPr>
            <a:r>
              <a:rPr lang="zh-CN" altLang="en-US" sz="2200" b="1">
                <a:solidFill>
                  <a:schemeClr val="tx1">
                    <a:lumMod val="95000"/>
                    <a:lumOff val="5000"/>
                  </a:schemeClr>
                </a:solidFill>
              </a:rPr>
              <a:t>        </a:t>
            </a:r>
            <a:r>
              <a:rPr lang="zh-CN" altLang="en-US" sz="2200">
                <a:solidFill>
                  <a:schemeClr val="tx1">
                    <a:lumMod val="95000"/>
                    <a:lumOff val="5000"/>
                  </a:schemeClr>
                </a:solidFill>
              </a:rPr>
              <a:t> </a:t>
            </a:r>
            <a:r>
              <a:rPr lang="en-US" altLang="zh-CN" sz="2200" b="1">
                <a:solidFill>
                  <a:schemeClr val="tx1">
                    <a:lumMod val="95000"/>
                    <a:lumOff val="5000"/>
                  </a:schemeClr>
                </a:solidFill>
              </a:rPr>
              <a:t>Input</a:t>
            </a:r>
            <a:r>
              <a:rPr lang="en-US" altLang="zh-CN" sz="2200">
                <a:solidFill>
                  <a:schemeClr val="tx1">
                    <a:lumMod val="95000"/>
                    <a:lumOff val="5000"/>
                  </a:schemeClr>
                </a:solidFill>
              </a:rPr>
              <a:t> </a:t>
            </a:r>
            <a:endParaRPr lang="en-US" altLang="zh-CN" sz="2200">
              <a:solidFill>
                <a:schemeClr val="tx1">
                  <a:lumMod val="95000"/>
                  <a:lumOff val="5000"/>
                </a:schemeClr>
              </a:solidFill>
            </a:endParaRPr>
          </a:p>
          <a:p>
            <a:pPr marL="106680" indent="0">
              <a:buFont typeface="Wingdings" panose="05000000000000000000" pitchFamily="2" charset="2"/>
              <a:buNone/>
            </a:pPr>
            <a:r>
              <a:rPr lang="en-US" altLang="zh-CN" sz="2200">
                <a:solidFill>
                  <a:schemeClr val="tx1">
                    <a:lumMod val="95000"/>
                    <a:lumOff val="5000"/>
                  </a:schemeClr>
                </a:solidFill>
              </a:rPr>
              <a:t>         	</a:t>
            </a:r>
            <a:r>
              <a:rPr lang="en-US" altLang="zh-CN" sz="2000">
                <a:solidFill>
                  <a:schemeClr val="tx1">
                    <a:lumMod val="95000"/>
                    <a:lumOff val="5000"/>
                  </a:schemeClr>
                </a:solidFill>
              </a:rPr>
              <a:t>read '</a:t>
            </a:r>
            <a:r>
              <a:rPr lang="en-US" sz="2000">
                <a:solidFill>
                  <a:schemeClr val="tx1">
                    <a:lumMod val="95000"/>
                    <a:lumOff val="5000"/>
                  </a:schemeClr>
                </a:solidFill>
                <a:latin typeface="Calibri" panose="020F0502020204030204" charset="0"/>
                <a:cs typeface="新細明體" panose="02020500000000000000" charset="-120"/>
                <a:sym typeface="+mn-ea"/>
              </a:rPr>
              <a:t>peremiters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networks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interest</a:t>
            </a:r>
            <a:r>
              <a:rPr lang="en-US" altLang="zh-CN" sz="2000">
                <a:solidFill>
                  <a:schemeClr val="tx1">
                    <a:lumMod val="95000"/>
                    <a:lumOff val="5000"/>
                  </a:schemeClr>
                </a:solidFill>
                <a:sym typeface="+mn-ea"/>
              </a:rPr>
              <a:t>s</a:t>
            </a:r>
            <a:r>
              <a:rPr lang="zh-CN" altLang="en-US" sz="2000">
                <a:solidFill>
                  <a:schemeClr val="tx1">
                    <a:lumMod val="95000"/>
                    <a:lumOff val="5000"/>
                  </a:schemeClr>
                </a:solidFill>
                <a:sym typeface="+mn-ea"/>
              </a:rPr>
              <a:t>、</a:t>
            </a:r>
            <a:r>
              <a:rPr lang="en-US" altLang="zh-CN" sz="2000">
                <a:solidFill>
                  <a:schemeClr val="tx1">
                    <a:lumMod val="95000"/>
                    <a:lumOff val="5000"/>
                  </a:schemeClr>
                </a:solidFill>
                <a:sym typeface="+mn-ea"/>
              </a:rPr>
              <a:t>c</a:t>
            </a:r>
            <a:r>
              <a:rPr lang="zh-CN" altLang="en-US" sz="2000">
                <a:solidFill>
                  <a:schemeClr val="tx1">
                    <a:lumMod val="95000"/>
                    <a:lumOff val="5000"/>
                  </a:schemeClr>
                </a:solidFill>
                <a:sym typeface="+mn-ea"/>
              </a:rPr>
              <a:t>ontents of producer</a:t>
            </a:r>
            <a:r>
              <a:rPr lang="en-US" altLang="zh-CN" sz="2000">
                <a:solidFill>
                  <a:schemeClr val="tx1">
                    <a:lumMod val="95000"/>
                    <a:lumOff val="5000"/>
                  </a:schemeClr>
                </a:solidFill>
                <a:sym typeface="+mn-ea"/>
              </a:rPr>
              <a:t>'</a:t>
            </a:r>
            <a:r>
              <a:rPr lang="zh-CN" altLang="en-US" sz="2000">
                <a:solidFill>
                  <a:schemeClr val="tx1">
                    <a:lumMod val="95000"/>
                    <a:lumOff val="5000"/>
                  </a:schemeClr>
                </a:solidFill>
                <a:sym typeface="+mn-ea"/>
              </a:rPr>
              <a:t> </a:t>
            </a:r>
            <a:r>
              <a:rPr lang="en-US" altLang="zh-CN" sz="2000" b="1">
                <a:solidFill>
                  <a:schemeClr val="tx1">
                    <a:lumMod val="95000"/>
                    <a:lumOff val="5000"/>
                  </a:schemeClr>
                </a:solidFill>
                <a:sym typeface="+mn-ea"/>
              </a:rPr>
              <a:t>json</a:t>
            </a:r>
            <a:r>
              <a:rPr lang="en-US" altLang="zh-CN" sz="2000">
                <a:solidFill>
                  <a:schemeClr val="tx1">
                    <a:lumMod val="95000"/>
                    <a:lumOff val="5000"/>
                  </a:schemeClr>
                </a:solidFill>
                <a:sym typeface="+mn-ea"/>
              </a:rPr>
              <a:t> files.</a:t>
            </a:r>
            <a:endParaRPr lang="zh-CN" altLang="en-US" sz="200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	run your CCN simulator.</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zh-CN" altLang="en-US" sz="2200" dirty="0">
                <a:solidFill>
                  <a:schemeClr val="tx1">
                    <a:lumMod val="95000"/>
                    <a:lumOff val="5000"/>
                  </a:schemeClr>
                </a:solidFill>
                <a:ea typeface="SimSun" panose="02010600030101010101" pitchFamily="2" charset="-122"/>
                <a:sym typeface="+mn-ea"/>
              </a:rPr>
              <a:t>         </a:t>
            </a:r>
            <a:r>
              <a:rPr lang="en-US" altLang="zh-CN" sz="2200" b="1" dirty="0">
                <a:solidFill>
                  <a:schemeClr val="tx1">
                    <a:lumMod val="95000"/>
                    <a:lumOff val="5000"/>
                  </a:schemeClr>
                </a:solidFill>
                <a:ea typeface="SimSun" panose="02010600030101010101" pitchFamily="2" charset="-122"/>
                <a:sym typeface="+mn-ea"/>
              </a:rPr>
              <a:t>Output</a:t>
            </a:r>
            <a:endParaRPr lang="en-US" altLang="zh-CN" sz="22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200" b="1" dirty="0">
                <a:solidFill>
                  <a:schemeClr val="tx1">
                    <a:lumMod val="95000"/>
                    <a:lumOff val="5000"/>
                  </a:schemeClr>
                </a:solidFill>
                <a:ea typeface="SimSun" panose="02010600030101010101" pitchFamily="2" charset="-122"/>
                <a:sym typeface="+mn-ea"/>
              </a:rPr>
              <a:t>       </a:t>
            </a:r>
            <a:r>
              <a:rPr lang="en-US" altLang="zh-CN" sz="2200" dirty="0">
                <a:solidFill>
                  <a:schemeClr val="tx1">
                    <a:lumMod val="95000"/>
                    <a:lumOff val="5000"/>
                  </a:schemeClr>
                </a:solidFill>
                <a:ea typeface="SimSun" panose="02010600030101010101" pitchFamily="2" charset="-122"/>
                <a:sym typeface="+mn-ea"/>
              </a:rPr>
              <a:t>  	real-time </a:t>
            </a:r>
            <a:r>
              <a:rPr lang="en-US" altLang="zh-CN" sz="2000" dirty="0">
                <a:solidFill>
                  <a:schemeClr val="tx1">
                    <a:lumMod val="95000"/>
                    <a:lumOff val="5000"/>
                  </a:schemeClr>
                </a:solidFill>
                <a:ea typeface="SimSun" panose="02010600030101010101" pitchFamily="2" charset="-122"/>
                <a:sym typeface="+mn-ea"/>
              </a:rPr>
              <a:t>output packets information to save in csv files (</a:t>
            </a:r>
            <a:r>
              <a:rPr lang="zh-CN" altLang="en-US" sz="2000" b="1">
                <a:solidFill>
                  <a:schemeClr val="tx1">
                    <a:lumMod val="95000"/>
                    <a:lumOff val="5000"/>
                  </a:schemeClr>
                </a:solidFill>
                <a:sym typeface="+mn-ea"/>
              </a:rPr>
              <a:t>interest</a:t>
            </a:r>
            <a:r>
              <a:rPr lang="en-US" altLang="zh-CN" sz="2000" b="1">
                <a:solidFill>
                  <a:schemeClr val="tx1">
                    <a:lumMod val="95000"/>
                    <a:lumOff val="5000"/>
                  </a:schemeClr>
                </a:solidFill>
                <a:sym typeface="+mn-ea"/>
              </a:rPr>
              <a:t>.</a:t>
            </a:r>
            <a:r>
              <a:rPr lang="en-US" altLang="zh-CN" sz="2000" b="1" dirty="0">
                <a:solidFill>
                  <a:schemeClr val="tx1">
                    <a:lumMod val="95000"/>
                    <a:lumOff val="5000"/>
                  </a:schemeClr>
                </a:solidFill>
                <a:ea typeface="SimSun" panose="02010600030101010101" pitchFamily="2" charset="-122"/>
                <a:sym typeface="+mn-ea"/>
              </a:rPr>
              <a:t>csv</a:t>
            </a:r>
            <a:r>
              <a:rPr lang="zh-CN" altLang="en-US" sz="2000" b="1">
                <a:solidFill>
                  <a:schemeClr val="tx1">
                    <a:lumMod val="95000"/>
                    <a:lumOff val="5000"/>
                  </a:schemeClr>
                </a:solidFill>
                <a:sym typeface="+mn-ea"/>
              </a:rPr>
              <a:t> </a:t>
            </a:r>
            <a:r>
              <a:rPr lang="en-US" altLang="zh-CN" sz="2000">
                <a:solidFill>
                  <a:schemeClr val="tx1">
                    <a:lumMod val="95000"/>
                    <a:lumOff val="5000"/>
                  </a:schemeClr>
                </a:solidFill>
                <a:sym typeface="+mn-ea"/>
              </a:rPr>
              <a:t>and</a:t>
            </a:r>
            <a:r>
              <a:rPr lang="en-US" altLang="zh-CN" sz="2000" b="1">
                <a:solidFill>
                  <a:schemeClr val="tx1">
                    <a:lumMod val="95000"/>
                    <a:lumOff val="5000"/>
                  </a:schemeClr>
                </a:solidFill>
                <a:sym typeface="+mn-ea"/>
              </a:rPr>
              <a:t> data.</a:t>
            </a:r>
            <a:r>
              <a:rPr lang="en-US" altLang="zh-CN" sz="2000" b="1" dirty="0">
                <a:solidFill>
                  <a:schemeClr val="tx1">
                    <a:lumMod val="95000"/>
                    <a:lumOff val="5000"/>
                  </a:schemeClr>
                </a:solidFill>
                <a:ea typeface="SimSun" panose="02010600030101010101" pitchFamily="2" charset="-122"/>
                <a:sym typeface="+mn-ea"/>
              </a:rPr>
              <a:t>csv</a:t>
            </a:r>
            <a:r>
              <a:rPr lang="en-US" altLang="zh-CN" sz="2000" dirty="0">
                <a:solidFill>
                  <a:schemeClr val="tx1">
                    <a:lumMod val="95000"/>
                    <a:lumOff val="5000"/>
                  </a:schemeClr>
                </a:solidFill>
                <a:ea typeface="SimSun" panose="02010600030101010101" pitchFamily="2" charset="-122"/>
                <a:sym typeface="+mn-ea"/>
              </a:rPr>
              <a:t>).</a:t>
            </a:r>
            <a:endParaRPr lang="en-US" altLang="zh-CN" sz="2000" dirty="0">
              <a:solidFill>
                <a:schemeClr val="tx1">
                  <a:lumMod val="95000"/>
                  <a:lumOff val="5000"/>
                </a:schemeClr>
              </a:solidFill>
              <a:ea typeface="SimSun" panose="02010600030101010101" pitchFamily="2" charset="-122"/>
              <a:sym typeface="+mn-ea"/>
            </a:endParaRPr>
          </a:p>
          <a:p>
            <a:pPr marL="106680" indent="0" algn="l">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a:t>
            </a:r>
            <a:r>
              <a:rPr lang="en-US" altLang="zh-CN" sz="2000">
                <a:solidFill>
                  <a:schemeClr val="tx1">
                    <a:lumMod val="95000"/>
                    <a:lumOff val="5000"/>
                  </a:schemeClr>
                </a:solidFill>
                <a:sym typeface="+mn-ea"/>
              </a:rPr>
              <a:t>data</a:t>
            </a:r>
            <a:r>
              <a:rPr lang="zh-CN" altLang="en-US" sz="2000">
                <a:solidFill>
                  <a:schemeClr val="tx1">
                    <a:lumMod val="95000"/>
                    <a:lumOff val="5000"/>
                  </a:schemeClr>
                </a:solidFill>
                <a:sym typeface="+mn-ea"/>
              </a:rPr>
              <a:t> </a:t>
            </a:r>
            <a:r>
              <a:rPr lang="en-US" altLang="zh-CN" sz="2000">
                <a:solidFill>
                  <a:schemeClr val="tx1">
                    <a:lumMod val="95000"/>
                    <a:lumOff val="5000"/>
                  </a:schemeClr>
                </a:solidFill>
                <a:sym typeface="+mn-ea"/>
              </a:rPr>
              <a:t>= </a:t>
            </a:r>
            <a:endParaRPr lang="en-US" altLang="zh-CN" sz="200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["Time"=str(times-data['run_start_time']), "Type"=data['type'], "Consumer_ID"='C'+str(data['consumer_ID']), "Route_ID"='R'+str(data['route_ID']), "Content_name"=data['content_name'], "Data_hop"=data['data_hop'], "Path"=data['path'], "Result"='Data hit in consumer', "Hit_consumer"=1, "Hit_PIT"=1, "Hit_Miss"=0</a:t>
            </a:r>
            <a:r>
              <a:rPr lang="en-US" altLang="zh-CN" sz="2000" i="1" dirty="0">
                <a:solidFill>
                  <a:srgbClr val="FF0000"/>
                </a:solidFill>
                <a:sym typeface="+mn-ea"/>
              </a:rPr>
              <a:t>, "response_time"= current_time -interest_start_time</a:t>
            </a:r>
            <a:r>
              <a:rPr lang="en-US" altLang="zh-CN" sz="2000" i="1" dirty="0">
                <a:solidFill>
                  <a:schemeClr val="tx1">
                    <a:lumMod val="95000"/>
                    <a:lumOff val="5000"/>
                  </a:schemeClr>
                </a:solidFill>
                <a:sym typeface="+mn-ea"/>
              </a:rPr>
              <a:t>]</a:t>
            </a:r>
            <a:endParaRPr lang="en-US" altLang="zh-CN" sz="2000" dirty="0">
              <a:solidFill>
                <a:srgbClr val="FF0000"/>
              </a:solidFill>
              <a:sym typeface="+mn-ea"/>
            </a:endParaRPr>
          </a:p>
          <a:p>
            <a:pPr marL="106680" indent="0">
              <a:buFont typeface="Wingdings" panose="05000000000000000000" pitchFamily="2" charset="2"/>
              <a:buNone/>
            </a:pPr>
            <a:endParaRPr lang="en-US" altLang="zh-CN" sz="2000">
              <a:solidFill>
                <a:schemeClr val="tx1">
                  <a:lumMod val="95000"/>
                  <a:lumOff val="5000"/>
                </a:schemeClr>
              </a:solidFill>
              <a:sym typeface="+mn-ea"/>
            </a:endParaRPr>
          </a:p>
          <a:p>
            <a:pPr marL="106680" indent="0">
              <a:buFont typeface="Wingdings" panose="05000000000000000000" pitchFamily="2" charset="2"/>
              <a:buNone/>
            </a:pP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459595" cy="5753735"/>
          </a:xfrm>
        </p:spPr>
        <p:txBody>
          <a:bodyPr/>
          <a:lstStyle/>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Code</a:t>
            </a:r>
            <a:endParaRPr lang="en-US" altLang="zh-CN" sz="20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python</a:t>
            </a: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Upload</a:t>
            </a:r>
            <a:endParaRPr lang="en-US" altLang="zh-CN" sz="20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2021.06.16  10:00 am  upload to moodle</a:t>
            </a:r>
            <a:endParaRPr lang="en-US" altLang="zh-CN" sz="2000"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Filename</a:t>
            </a:r>
            <a:endParaRPr lang="en-US" altLang="zh-CN" sz="2000" b="1" dirty="0">
              <a:solidFill>
                <a:schemeClr val="tx1">
                  <a:lumMod val="95000"/>
                  <a:lumOff val="5000"/>
                </a:schemeClr>
              </a:solidFill>
              <a:ea typeface="SimSun" panose="02010600030101010101" pitchFamily="2" charset="-122"/>
              <a:sym typeface="+mn-ea"/>
            </a:endParaRP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project3_group1_V1.rar</a:t>
            </a: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 Project 3</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10016490" cy="5753735"/>
          </a:xfrm>
        </p:spPr>
        <p:txBody>
          <a:bodyPr/>
          <a:lstStyle/>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DEMO</a:t>
            </a:r>
            <a:endParaRPr lang="en-US" altLang="zh-CN" sz="2000" b="1"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Time:</a:t>
            </a:r>
            <a:r>
              <a:rPr lang="en-US" altLang="zh-CN" sz="2000" dirty="0">
                <a:solidFill>
                  <a:schemeClr val="tx1">
                    <a:lumMod val="95000"/>
                    <a:lumOff val="5000"/>
                  </a:schemeClr>
                </a:solidFill>
                <a:ea typeface="SimSun" panose="02010600030101010101" pitchFamily="2" charset="-122"/>
                <a:sym typeface="+mn-ea"/>
              </a:rPr>
              <a:t>          2021.06.16</a:t>
            </a:r>
            <a:endParaRPr lang="en-US" altLang="zh-CN" sz="2000"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Location:    </a:t>
            </a:r>
            <a:r>
              <a:rPr lang="en-US" altLang="zh-CN" sz="2000" dirty="0">
                <a:solidFill>
                  <a:schemeClr val="tx1">
                    <a:lumMod val="95000"/>
                    <a:lumOff val="5000"/>
                  </a:schemeClr>
                </a:solidFill>
                <a:ea typeface="SimSun" panose="02010600030101010101" pitchFamily="2" charset="-122"/>
                <a:sym typeface="+mn-ea"/>
              </a:rPr>
              <a:t>95522 room</a:t>
            </a: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dirty="0">
                <a:solidFill>
                  <a:schemeClr val="tx1">
                    <a:lumMod val="95000"/>
                    <a:lumOff val="5000"/>
                  </a:schemeClr>
                </a:solidFill>
                <a:ea typeface="SimSun" panose="02010600030101010101" pitchFamily="2" charset="-122"/>
                <a:sym typeface="+mn-ea"/>
              </a:rPr>
              <a:t>Explain what optimizations you made.</a:t>
            </a:r>
            <a:endParaRPr lang="en-US" altLang="zh-CN" sz="2000"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dirty="0">
                <a:solidFill>
                  <a:schemeClr val="tx1">
                    <a:lumMod val="95000"/>
                    <a:lumOff val="5000"/>
                  </a:schemeClr>
                </a:solidFill>
                <a:ea typeface="SimSun" panose="02010600030101010101" pitchFamily="2" charset="-122"/>
                <a:sym typeface="+mn-ea"/>
              </a:rPr>
              <a:t>Run your simulator and output the cache hit rate and average response time.</a:t>
            </a: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1*a*1"/>
  <p:tag name="KSO_WM_TEMPLATE_CATEGORY" val="custom"/>
  <p:tag name="KSO_WM_TEMPLATE_INDEX" val="20202684"/>
  <p:tag name="KSO_WM_UNIT_LAYERLEVEL" val="1"/>
  <p:tag name="KSO_WM_TAG_VERSION" val="1.0"/>
  <p:tag name="KSO_WM_BEAUTIFY_FLAG" val="#wm#"/>
  <p:tag name="KSO_WM_UNIT_ISCONTENTSTITLE" val="0"/>
  <p:tag name="KSO_WM_UNIT_PRESET_TEXT" val="简约工作汇报"/>
  <p:tag name="KSO_WM_UNIT_NOCLEAR" val="0"/>
  <p:tag name="KSO_WM_UNIT_VALUE" val="12"/>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1*b*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副标题"/>
  <p:tag name="KSO_WM_UNIT_NOCLEAR" val="0"/>
  <p:tag name="KSO_WM_UNIT_VALUE" val="27"/>
  <p:tag name="KSO_WM_UNIT_TYPE" val="b"/>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1*b*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副标题"/>
  <p:tag name="KSO_WM_UNIT_NOCLEAR" val="0"/>
  <p:tag name="KSO_WM_UNIT_VALUE" val="27"/>
  <p:tag name="KSO_WM_UNIT_TYPE" val="b"/>
  <p:tag name="KSO_WM_UNIT_INDEX" val="1"/>
</p:tagLst>
</file>

<file path=ppt/theme/theme1.xml><?xml version="1.0" encoding="utf-8"?>
<a:theme xmlns:a="http://schemas.openxmlformats.org/drawingml/2006/main" name="多面向">
  <a:themeElements>
    <a:clrScheme name="跑馬燈">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34774</Words>
  <Application>WPS 演示</Application>
  <PresentationFormat>宽屏</PresentationFormat>
  <Paragraphs>1757</Paragraphs>
  <Slides>64</Slides>
  <Notes>63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64</vt:i4>
      </vt:variant>
    </vt:vector>
  </HeadingPairs>
  <TitlesOfParts>
    <vt:vector size="83" baseType="lpstr">
      <vt:lpstr>Arial</vt:lpstr>
      <vt:lpstr>SimSun</vt:lpstr>
      <vt:lpstr>Wingdings</vt:lpstr>
      <vt:lpstr>Arial</vt:lpstr>
      <vt:lpstr>Times New Roman</vt:lpstr>
      <vt:lpstr>Noto Sans Symbols</vt:lpstr>
      <vt:lpstr>Microsoft YaHei</vt:lpstr>
      <vt:lpstr>Segoe UI Semibold</vt:lpstr>
      <vt:lpstr>Wingdings</vt:lpstr>
      <vt:lpstr>Calibri</vt:lpstr>
      <vt:lpstr>新細明體</vt:lpstr>
      <vt:lpstr>Arial Unicode MS</vt:lpstr>
      <vt:lpstr>Times New Roman</vt:lpstr>
      <vt:lpstr>Yu Gothic UI</vt:lpstr>
      <vt:lpstr>多面向</vt:lpstr>
      <vt:lpstr>Equation.KSEE3</vt:lpstr>
      <vt:lpstr>Equation.KSEE3</vt:lpstr>
      <vt:lpstr>Equation.KSEE3</vt:lpstr>
      <vt:lpstr>Equation.KSEE3</vt:lpstr>
      <vt:lpstr>Project III  Optimize  Content-Centric Networking </vt:lpstr>
      <vt:lpstr>Outline </vt:lpstr>
      <vt:lpstr>1. Project 3  </vt:lpstr>
      <vt:lpstr>1. Project 3  </vt:lpstr>
      <vt:lpstr>1. Project 3 </vt:lpstr>
      <vt:lpstr>1. Project 3 </vt:lpstr>
      <vt:lpstr>1. Project 3 </vt:lpstr>
      <vt:lpstr>1. Project 3 </vt:lpstr>
      <vt:lpstr>1. Project 3 </vt:lpstr>
      <vt:lpstr>   2. Process Flow</vt:lpstr>
      <vt:lpstr>3. CCN construction </vt:lpstr>
      <vt:lpstr>4. Format  </vt:lpstr>
      <vt:lpstr>4. Format  </vt:lpstr>
      <vt:lpstr>4. Format</vt:lpstr>
      <vt:lpstr>4. Format</vt:lpstr>
      <vt:lpstr>4. Format</vt:lpstr>
      <vt:lpstr>4. Format</vt:lpstr>
      <vt:lpstr>5. Test  data  </vt:lpstr>
      <vt:lpstr>5. Test  data  </vt:lpstr>
      <vt:lpstr>5. Test  data  </vt:lpstr>
      <vt:lpstr>5. Test  data </vt:lpstr>
      <vt:lpstr>5. Test  data </vt:lpstr>
      <vt:lpstr>6. Output_interest </vt:lpstr>
      <vt:lpstr>6. Output_data </vt:lpstr>
      <vt:lpstr>   7. Process Flow</vt:lpstr>
      <vt:lpstr>   7. Process Flow </vt:lpstr>
      <vt:lpstr>   7. Process Flow </vt:lpstr>
      <vt:lpstr>   7. Process Flow </vt:lpstr>
      <vt:lpstr>   7. Process Flow </vt:lpstr>
      <vt:lpstr>   7. Process Flow </vt:lpstr>
      <vt:lpstr>   7. Process Flow </vt:lpstr>
      <vt:lpstr>   7. Process Flow </vt:lpstr>
      <vt:lpstr>   7. Process Flow</vt:lpstr>
      <vt:lpstr>   7. Process Flow</vt:lpstr>
      <vt:lpstr>   7. Process Flow</vt:lpstr>
      <vt:lpstr>   7. Process Flow</vt:lpstr>
      <vt:lpstr>   7. Process Flow</vt:lpstr>
      <vt:lpstr>   7. Process Flow</vt:lpstr>
      <vt:lpstr>   7. Process Flow</vt:lpstr>
      <vt:lpstr>   7. Process Flow</vt:lpstr>
      <vt:lpstr>   7. Process Flow</vt:lpstr>
      <vt:lpstr>   7. Process Flow</vt:lpstr>
      <vt:lpstr>   7. Process Flow </vt:lpstr>
      <vt:lpstr>   7. Process Flow </vt:lpstr>
      <vt:lpstr>   7. Process Flow </vt:lpstr>
      <vt:lpstr>   7. Process Flow </vt:lpstr>
      <vt:lpstr>   7. Process Flow </vt:lpstr>
      <vt:lpstr>   7. Process Flow </vt:lpstr>
      <vt:lpstr>   7. Process Flow </vt:lpstr>
      <vt:lpstr>8. Coding----main.py </vt:lpstr>
      <vt:lpstr>8. Coding----server.py </vt:lpstr>
      <vt:lpstr>8. Coding----network.py  </vt:lpstr>
      <vt:lpstr>8. Coding----ps.py </vt:lpstr>
      <vt:lpstr>8. Coding----pit.py  </vt:lpstr>
      <vt:lpstr>8. Coding----pit.py  </vt:lpstr>
      <vt:lpstr>8. Coding----interest.py </vt:lpstr>
      <vt:lpstr>8. Coding----interest.py </vt:lpstr>
      <vt:lpstr>8. Coding----data.py </vt:lpstr>
      <vt:lpstr>8. Coding----data.py </vt:lpstr>
      <vt:lpstr>8. Coding----forward.py  </vt:lpstr>
      <vt:lpstr>8. Coding----cs.py </vt:lpstr>
      <vt:lpstr>8. Coding----fib.py </vt:lpstr>
      <vt:lpstr>8. Coding----fib.py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Query-based Routing Table Update Mechanism for Content-Centric Networking</dc:title>
  <dc:creator/>
  <cp:lastModifiedBy>守望者白狼</cp:lastModifiedBy>
  <cp:revision>870</cp:revision>
  <dcterms:created xsi:type="dcterms:W3CDTF">2021-04-20T15:25:00Z</dcterms:created>
  <dcterms:modified xsi:type="dcterms:W3CDTF">2021-05-19T14:40:39Z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